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10689336" cy="7562088"/>
  <p:notesSz cx="7562088" cy="10689336"/>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image" Target="../media/image-13-2.jpg"/><Relationship Id="rId3" Type="http://schemas.openxmlformats.org/officeDocument/2006/relationships/image" Target="../media/image-13-3.jpg"/><Relationship Id="rId4" Type="http://schemas.openxmlformats.org/officeDocument/2006/relationships/image" Target="../media/image-13-4.jpg"/><Relationship Id="rId5" Type="http://schemas.openxmlformats.org/officeDocument/2006/relationships/slideLayout" Target="../slideLayouts/slideLayout1.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g"/><Relationship Id="rId2" Type="http://schemas.openxmlformats.org/officeDocument/2006/relationships/image" Target="../media/image-14-2.jpg"/><Relationship Id="rId3" Type="http://schemas.openxmlformats.org/officeDocument/2006/relationships/image" Target="../media/image-14-3.jpg"/><Relationship Id="rId4" Type="http://schemas.openxmlformats.org/officeDocument/2006/relationships/slideLayout" Target="../slideLayouts/slideLayout1.xml"/><Relationship Id="rId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g"/><Relationship Id="rId2" Type="http://schemas.openxmlformats.org/officeDocument/2006/relationships/image" Target="../media/image-17-2.jpg"/><Relationship Id="rId3" Type="http://schemas.openxmlformats.org/officeDocument/2006/relationships/image" Target="../media/image-17-3.jpg"/><Relationship Id="rId4" Type="http://schemas.openxmlformats.org/officeDocument/2006/relationships/slideLayout" Target="../slideLayouts/slideLayout1.xml"/><Relationship Id="rId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g"/><Relationship Id="rId2" Type="http://schemas.openxmlformats.org/officeDocument/2006/relationships/image" Target="../media/image-19-2.jpg"/><Relationship Id="rId3" Type="http://schemas.openxmlformats.org/officeDocument/2006/relationships/image" Target="../media/image-19-3.jpg"/><Relationship Id="rId4" Type="http://schemas.openxmlformats.org/officeDocument/2006/relationships/image" Target="../media/image-19-4.jpg"/><Relationship Id="rId5" Type="http://schemas.openxmlformats.org/officeDocument/2006/relationships/image" Target="../media/image-19-5.jpg"/><Relationship Id="rId6" Type="http://schemas.openxmlformats.org/officeDocument/2006/relationships/image" Target="../media/image-19-6.jpg"/><Relationship Id="rId7" Type="http://schemas.openxmlformats.org/officeDocument/2006/relationships/slideLayout" Target="../slideLayouts/slideLayout1.xml"/><Relationship Id="rId8"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image" Target="../media/image-2-2.jpg"/><Relationship Id="rId3" Type="http://schemas.openxmlformats.org/officeDocument/2006/relationships/image" Target="../media/image-2-3.jp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jpg"/><Relationship Id="rId2" Type="http://schemas.openxmlformats.org/officeDocument/2006/relationships/image" Target="../media/image-22-2.jpg"/><Relationship Id="rId3" Type="http://schemas.openxmlformats.org/officeDocument/2006/relationships/image" Target="../media/image-22-3.jpg"/><Relationship Id="rId4" Type="http://schemas.openxmlformats.org/officeDocument/2006/relationships/slideLayout" Target="../slideLayouts/slideLayout1.xml"/><Relationship Id="rId5"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image" Target="../media/image-3-2.jpg"/><Relationship Id="rId3" Type="http://schemas.openxmlformats.org/officeDocument/2006/relationships/image" Target="../media/image-3-3.jpg"/><Relationship Id="rId4" Type="http://schemas.openxmlformats.org/officeDocument/2006/relationships/slideLayout" Target="../slideLayouts/slideLayout1.xml"/><Relationship Id="rId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Users/ikki/claudeproject/2faced-launch-day-v2/assets/img/p01.jpg">    </p:cNvPr>
          <p:cNvPicPr>
            <a:picLocks noChangeAspect="1"/>
          </p:cNvPicPr>
          <p:nvPr/>
        </p:nvPicPr>
        <p:blipFill>
          <a:blip r:embed="rId1">
            <a:alphaModFix amt="45000"/>
          </a:blip>
          <a:srcRect l="0" r="0" t="0" b="0"/>
          <a:stretch/>
        </p:blipFill>
        <p:spPr>
          <a:xfrm>
            <a:off x="0" y="0"/>
            <a:ext cx="10689336" cy="7562088"/>
          </a:xfrm>
          <a:prstGeom prst="rect">
            <a:avLst/>
          </a:prstGeom>
        </p:spPr>
      </p:pic>
      <p:sp>
        <p:nvSpPr>
          <p:cNvPr id="3" name="Shape 0"/>
          <p:cNvSpPr/>
          <p:nvPr/>
        </p:nvSpPr>
        <p:spPr>
          <a:xfrm>
            <a:off x="0" y="0"/>
            <a:ext cx="10689336" cy="7562088"/>
          </a:xfrm>
          <a:prstGeom prst="rect">
            <a:avLst/>
          </a:prstGeom>
          <a:solidFill>
            <a:srgbClr val="1E2B20">
              <a:alpha val="70000"/>
            </a:srgbClr>
          </a:solidFill>
          <a:ln/>
        </p:spPr>
      </p:sp>
      <p:pic>
        <p:nvPicPr>
          <p:cNvPr id="4" name="Image 1" descr="/Users/ikki/claudeproject/2faced-launch-day-v2/assets/img/logo-converse-w.png">    </p:cNvPr>
          <p:cNvPicPr>
            <a:picLocks noChangeAspect="1"/>
          </p:cNvPicPr>
          <p:nvPr/>
        </p:nvPicPr>
        <p:blipFill>
          <a:blip r:embed="rId2"/>
          <a:srcRect l="0" r="0" t="0" b="0"/>
          <a:stretch/>
        </p:blipFill>
        <p:spPr>
          <a:xfrm>
            <a:off x="566928" y="420624"/>
            <a:ext cx="1143000" cy="164592"/>
          </a:xfrm>
          <a:prstGeom prst="rect">
            <a:avLst/>
          </a:prstGeom>
        </p:spPr>
      </p:pic>
      <p:sp>
        <p:nvSpPr>
          <p:cNvPr id="5" name="Text 1"/>
          <p:cNvSpPr/>
          <p:nvPr/>
        </p:nvSpPr>
        <p:spPr>
          <a:xfrm>
            <a:off x="7379208" y="420624"/>
            <a:ext cx="2743200" cy="365760"/>
          </a:xfrm>
          <a:prstGeom prst="rect">
            <a:avLst/>
          </a:prstGeom>
          <a:noFill/>
          <a:ln/>
        </p:spPr>
        <p:txBody>
          <a:bodyPr wrap="square" lIns="0" tIns="0" rIns="0" bIns="0" rtlCol="0" anchor="ctr"/>
          <a:lstStyle/>
          <a:p>
            <a:pPr algn="r" indent="0" marL="0">
              <a:buNone/>
            </a:pPr>
            <a:r>
              <a:rPr lang="en-US" sz="850" b="1" spc="200" kern="0" dirty="0">
                <a:solidFill>
                  <a:srgbClr val="E6DCC1"/>
                </a:solidFill>
                <a:latin typeface="Arial" pitchFamily="34" charset="0"/>
                <a:ea typeface="Arial" pitchFamily="34" charset="-122"/>
                <a:cs typeface="Arial" pitchFamily="34" charset="-120"/>
              </a:rPr>
              <a:t>2026.08 CONFIDENTIAL</a:t>
            </a:r>
            <a:endParaRPr lang="en-US" sz="850" dirty="0"/>
          </a:p>
        </p:txBody>
      </p:sp>
      <p:sp>
        <p:nvSpPr>
          <p:cNvPr id="6" name="Text 2"/>
          <p:cNvSpPr/>
          <p:nvPr/>
        </p:nvSpPr>
        <p:spPr>
          <a:xfrm>
            <a:off x="566928" y="2148840"/>
            <a:ext cx="5486400" cy="1371600"/>
          </a:xfrm>
          <a:prstGeom prst="rect">
            <a:avLst/>
          </a:prstGeom>
          <a:noFill/>
          <a:ln/>
        </p:spPr>
        <p:txBody>
          <a:bodyPr wrap="square" lIns="0" tIns="0" rIns="0" bIns="0" rtlCol="0" anchor="ctr"/>
          <a:lstStyle/>
          <a:p>
            <a:pPr indent="0" marL="0">
              <a:buNone/>
            </a:pPr>
            <a:r>
              <a:rPr lang="en-US" sz="7800" dirty="0">
                <a:solidFill>
                  <a:srgbClr val="F2F0E8"/>
                </a:solidFill>
                <a:latin typeface="Arial Black" pitchFamily="34" charset="0"/>
                <a:ea typeface="Arial Black" pitchFamily="34" charset="-122"/>
                <a:cs typeface="Arial Black" pitchFamily="34" charset="-120"/>
              </a:rPr>
              <a:t>09.11</a:t>
            </a:r>
            <a:endParaRPr lang="en-US" sz="7800" dirty="0"/>
          </a:p>
        </p:txBody>
      </p:sp>
      <p:sp>
        <p:nvSpPr>
          <p:cNvPr id="7" name="Text 3"/>
          <p:cNvSpPr/>
          <p:nvPr/>
        </p:nvSpPr>
        <p:spPr>
          <a:xfrm>
            <a:off x="566928" y="3520440"/>
            <a:ext cx="7315200" cy="1371600"/>
          </a:xfrm>
          <a:prstGeom prst="rect">
            <a:avLst/>
          </a:prstGeom>
          <a:noFill/>
          <a:ln/>
        </p:spPr>
        <p:txBody>
          <a:bodyPr wrap="square" lIns="0" tIns="0" rIns="0" bIns="0" rtlCol="0" anchor="ctr"/>
          <a:lstStyle/>
          <a:p>
            <a:pPr indent="0" marL="0">
              <a:lnSpc>
                <a:spcPct val="92000"/>
              </a:lnSpc>
              <a:buNone/>
            </a:pPr>
            <a:r>
              <a:rPr lang="en-US" sz="4000" dirty="0">
                <a:solidFill>
                  <a:srgbClr val="F2F0E8"/>
                </a:solidFill>
                <a:latin typeface="Arial Black" pitchFamily="34" charset="0"/>
                <a:ea typeface="Arial Black" pitchFamily="34" charset="-122"/>
                <a:cs typeface="Arial Black" pitchFamily="34" charset="-120"/>
              </a:rPr>
              <a:t>2FACED</a:t>
            </a:r>
            <a:endParaRPr lang="en-US" sz="4000" dirty="0"/>
          </a:p>
          <a:p>
            <a:pPr indent="0" marL="0">
              <a:lnSpc>
                <a:spcPct val="92000"/>
              </a:lnSpc>
              <a:buNone/>
            </a:pPr>
            <a:r>
              <a:rPr lang="en-US" sz="4000" dirty="0">
                <a:solidFill>
                  <a:srgbClr val="F2F0E8"/>
                </a:solidFill>
                <a:latin typeface="Arial Black" pitchFamily="34" charset="0"/>
                <a:ea typeface="Arial Black" pitchFamily="34" charset="-122"/>
                <a:cs typeface="Arial Black" pitchFamily="34" charset="-120"/>
              </a:rPr>
              <a:t>LAUNCH DAY</a:t>
            </a:r>
            <a:endParaRPr lang="en-US" sz="4000" dirty="0"/>
          </a:p>
        </p:txBody>
      </p:sp>
      <p:sp>
        <p:nvSpPr>
          <p:cNvPr id="8" name="Text 4"/>
          <p:cNvSpPr/>
          <p:nvPr/>
        </p:nvSpPr>
        <p:spPr>
          <a:xfrm>
            <a:off x="566928" y="4937760"/>
            <a:ext cx="5486400" cy="274320"/>
          </a:xfrm>
          <a:prstGeom prst="rect">
            <a:avLst/>
          </a:prstGeom>
          <a:noFill/>
          <a:ln/>
        </p:spPr>
        <p:txBody>
          <a:bodyPr wrap="square" lIns="0" tIns="0" rIns="0" bIns="0" rtlCol="0" anchor="ctr"/>
          <a:lstStyle/>
          <a:p>
            <a:pPr indent="0" marL="0">
              <a:buNone/>
            </a:pPr>
            <a:r>
              <a:rPr lang="en-US" sz="1200" b="1" spc="200" kern="0" dirty="0">
                <a:solidFill>
                  <a:srgbClr val="F2F0E8"/>
                </a:solidFill>
                <a:latin typeface="Meiryo" pitchFamily="34" charset="0"/>
                <a:ea typeface="Meiryo" pitchFamily="34" charset="-122"/>
                <a:cs typeface="Meiryo" pitchFamily="34" charset="-120"/>
              </a:rPr>
              <a:t>実施計画書 VER.2</a:t>
            </a:r>
            <a:endParaRPr lang="en-US" sz="1200" dirty="0"/>
          </a:p>
        </p:txBody>
      </p:sp>
      <p:sp>
        <p:nvSpPr>
          <p:cNvPr id="9" name="Shape 5"/>
          <p:cNvSpPr/>
          <p:nvPr/>
        </p:nvSpPr>
        <p:spPr>
          <a:xfrm>
            <a:off x="566928" y="5349240"/>
            <a:ext cx="1280160" cy="32004"/>
          </a:xfrm>
          <a:prstGeom prst="rect">
            <a:avLst/>
          </a:prstGeom>
          <a:solidFill>
            <a:srgbClr val="E6DCC1"/>
          </a:solidFill>
          <a:ln/>
        </p:spPr>
      </p:sp>
      <p:sp>
        <p:nvSpPr>
          <p:cNvPr id="10" name="Text 6"/>
          <p:cNvSpPr/>
          <p:nvPr/>
        </p:nvSpPr>
        <p:spPr>
          <a:xfrm>
            <a:off x="566928" y="5532120"/>
            <a:ext cx="8686800" cy="274320"/>
          </a:xfrm>
          <a:prstGeom prst="rect">
            <a:avLst/>
          </a:prstGeom>
          <a:noFill/>
          <a:ln/>
        </p:spPr>
        <p:txBody>
          <a:bodyPr wrap="square" lIns="0" tIns="0" rIns="0" bIns="0" rtlCol="0" anchor="ctr"/>
          <a:lstStyle/>
          <a:p>
            <a:pPr indent="0" marL="0">
              <a:buNone/>
            </a:pPr>
            <a:r>
              <a:rPr lang="en-US" sz="950" b="1" dirty="0">
                <a:solidFill>
                  <a:srgbClr val="C9D2C9"/>
                </a:solidFill>
                <a:latin typeface="Arial" pitchFamily="34" charset="0"/>
                <a:ea typeface="Arial" pitchFamily="34" charset="-122"/>
                <a:cs typeface="Arial" pitchFamily="34" charset="-120"/>
              </a:rPr>
              <a:t>2026.09.11 FRI ／ DAY — GALLERY2 ／ EVENING — KINETICS HARAJUKU B1F 18:00–20:00</a:t>
            </a:r>
            <a:endParaRPr lang="en-US" sz="950" dirty="0"/>
          </a:p>
        </p:txBody>
      </p:sp>
      <p:sp>
        <p:nvSpPr>
          <p:cNvPr id="11" name="Shape 7"/>
          <p:cNvSpPr/>
          <p:nvPr/>
        </p:nvSpPr>
        <p:spPr>
          <a:xfrm>
            <a:off x="566928" y="6611112"/>
            <a:ext cx="9555480" cy="9144"/>
          </a:xfrm>
          <a:prstGeom prst="rect">
            <a:avLst/>
          </a:prstGeom>
          <a:solidFill>
            <a:srgbClr val="5C6B5F"/>
          </a:solidFill>
          <a:ln/>
        </p:spPr>
      </p:sp>
      <p:sp>
        <p:nvSpPr>
          <p:cNvPr id="12" name="Text 8"/>
          <p:cNvSpPr/>
          <p:nvPr/>
        </p:nvSpPr>
        <p:spPr>
          <a:xfrm>
            <a:off x="566928" y="6720840"/>
            <a:ext cx="6858000" cy="411480"/>
          </a:xfrm>
          <a:prstGeom prst="rect">
            <a:avLst/>
          </a:prstGeom>
          <a:noFill/>
          <a:ln/>
        </p:spPr>
        <p:txBody>
          <a:bodyPr wrap="square" lIns="0" tIns="0" rIns="0" bIns="0" rtlCol="0" anchor="t"/>
          <a:lstStyle/>
          <a:p>
            <a:pPr indent="0" marL="0">
              <a:lnSpc>
                <a:spcPct val="120000"/>
              </a:lnSpc>
              <a:buNone/>
            </a:pPr>
            <a:r>
              <a:rPr lang="en-US" sz="800" dirty="0">
                <a:solidFill>
                  <a:srgbClr val="A9B3A9"/>
                </a:solidFill>
                <a:latin typeface="Meiryo" pitchFamily="34" charset="0"/>
                <a:ea typeface="Meiryo" pitchFamily="34" charset="-122"/>
                <a:cs typeface="Meiryo" pitchFamily="34" charset="-120"/>
              </a:rPr>
              <a:t>CONVERSE BASKETBALL「2FACED」ローンチデイ ver.2 — 企画ベースから実施ベースへ。ご予算を踏まえた実施内容に絞り込んだ版</a:t>
            </a:r>
            <a:endParaRPr lang="en-US" sz="800" dirty="0"/>
          </a:p>
        </p:txBody>
      </p:sp>
      <p:sp>
        <p:nvSpPr>
          <p:cNvPr id="13" name="Text 9"/>
          <p:cNvSpPr/>
          <p:nvPr/>
        </p:nvSpPr>
        <p:spPr>
          <a:xfrm>
            <a:off x="7196328" y="6867144"/>
            <a:ext cx="2926080" cy="219456"/>
          </a:xfrm>
          <a:prstGeom prst="rect">
            <a:avLst/>
          </a:prstGeom>
          <a:noFill/>
          <a:ln/>
        </p:spPr>
        <p:txBody>
          <a:bodyPr wrap="square" lIns="0" tIns="0" rIns="0" bIns="0" rtlCol="0" anchor="ctr"/>
          <a:lstStyle/>
          <a:p>
            <a:pPr algn="r" indent="0" marL="0">
              <a:buNone/>
            </a:pPr>
            <a:r>
              <a:rPr lang="en-US" sz="750" b="1" spc="200" kern="0" dirty="0">
                <a:solidFill>
                  <a:srgbClr val="8B9189"/>
                </a:solidFill>
                <a:latin typeface="Arial" pitchFamily="34" charset="0"/>
                <a:ea typeface="Arial" pitchFamily="34" charset="-122"/>
                <a:cs typeface="Arial" pitchFamily="34" charset="-120"/>
              </a:rPr>
              <a:t>Execution Base / Ver.2</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E2B20"/>
        </a:solidFill>
      </p:bgPr>
    </p:bg>
    <p:spTree>
      <p:nvGrpSpPr>
        <p:cNvPr id="1" name=""/>
        <p:cNvGrpSpPr/>
        <p:nvPr/>
      </p:nvGrpSpPr>
      <p:grpSpPr>
        <a:xfrm>
          <a:off x="0" y="0"/>
          <a:ext cx="0" cy="0"/>
          <a:chOff x="0" y="0"/>
          <a:chExt cx="0" cy="0"/>
        </a:xfrm>
      </p:grpSpPr>
      <p:sp>
        <p:nvSpPr>
          <p:cNvPr id="2" name="Text 0"/>
          <p:cNvSpPr/>
          <p:nvPr/>
        </p:nvSpPr>
        <p:spPr>
          <a:xfrm>
            <a:off x="566928" y="475488"/>
            <a:ext cx="310896" cy="201168"/>
          </a:xfrm>
          <a:prstGeom prst="rect">
            <a:avLst/>
          </a:prstGeom>
          <a:noFill/>
          <a:ln/>
        </p:spPr>
        <p:txBody>
          <a:bodyPr wrap="square" lIns="0" tIns="0" rIns="0" bIns="0" rtlCol="0" anchor="ctr"/>
          <a:lstStyle/>
          <a:p>
            <a:pPr indent="0" marL="0">
              <a:buNone/>
            </a:pPr>
            <a:r>
              <a:rPr lang="en-US" sz="900" b="1" dirty="0">
                <a:solidFill>
                  <a:srgbClr val="E6DCC1"/>
                </a:solidFill>
                <a:latin typeface="Arial" pitchFamily="34" charset="0"/>
                <a:ea typeface="Arial" pitchFamily="34" charset="-122"/>
                <a:cs typeface="Arial" pitchFamily="34" charset="-120"/>
              </a:rPr>
              <a:t>09</a:t>
            </a:r>
            <a:endParaRPr lang="en-US" sz="900" dirty="0"/>
          </a:p>
        </p:txBody>
      </p:sp>
      <p:sp>
        <p:nvSpPr>
          <p:cNvPr id="3" name="Text 1"/>
          <p:cNvSpPr/>
          <p:nvPr/>
        </p:nvSpPr>
        <p:spPr>
          <a:xfrm>
            <a:off x="932688" y="402336"/>
            <a:ext cx="2359152" cy="292608"/>
          </a:xfrm>
          <a:prstGeom prst="rect">
            <a:avLst/>
          </a:prstGeom>
          <a:noFill/>
          <a:ln/>
        </p:spPr>
        <p:txBody>
          <a:bodyPr wrap="square" lIns="0" tIns="0" rIns="0" bIns="0" rtlCol="0" anchor="ctr"/>
          <a:lstStyle/>
          <a:p>
            <a:pPr indent="0" marL="0">
              <a:buNone/>
            </a:pPr>
            <a:r>
              <a:rPr lang="en-US" sz="1600" dirty="0">
                <a:solidFill>
                  <a:srgbClr val="F2F0E8"/>
                </a:solidFill>
                <a:latin typeface="Arial Black" pitchFamily="34" charset="0"/>
                <a:ea typeface="Arial Black" pitchFamily="34" charset="-122"/>
                <a:cs typeface="Arial Black" pitchFamily="34" charset="-120"/>
              </a:rPr>
              <a:t>GROOVMIX 10TH</a:t>
            </a:r>
            <a:endParaRPr lang="en-US" sz="1600" dirty="0"/>
          </a:p>
        </p:txBody>
      </p:sp>
      <p:sp>
        <p:nvSpPr>
          <p:cNvPr id="4" name="Text 2"/>
          <p:cNvSpPr/>
          <p:nvPr/>
        </p:nvSpPr>
        <p:spPr>
          <a:xfrm>
            <a:off x="3291840" y="475488"/>
            <a:ext cx="4206240" cy="219456"/>
          </a:xfrm>
          <a:prstGeom prst="rect">
            <a:avLst/>
          </a:prstGeom>
          <a:noFill/>
          <a:ln/>
        </p:spPr>
        <p:txBody>
          <a:bodyPr wrap="square" lIns="0" tIns="0" rIns="0" bIns="0" rtlCol="0" anchor="ctr"/>
          <a:lstStyle/>
          <a:p>
            <a:pPr indent="0" marL="0">
              <a:buNone/>
            </a:pPr>
            <a:r>
              <a:rPr lang="en-US" sz="950" dirty="0">
                <a:solidFill>
                  <a:srgbClr val="A9B3A9"/>
                </a:solidFill>
                <a:latin typeface="Meiryo" pitchFamily="34" charset="0"/>
                <a:ea typeface="Meiryo" pitchFamily="34" charset="-122"/>
                <a:cs typeface="Meiryo" pitchFamily="34" charset="-120"/>
              </a:rPr>
              <a:t>10周年の夜と重ねる</a:t>
            </a:r>
            <a:endParaRPr lang="en-US" sz="950" dirty="0"/>
          </a:p>
        </p:txBody>
      </p:sp>
      <p:sp>
        <p:nvSpPr>
          <p:cNvPr id="5" name="Text 3"/>
          <p:cNvSpPr/>
          <p:nvPr/>
        </p:nvSpPr>
        <p:spPr>
          <a:xfrm>
            <a:off x="6830568" y="475488"/>
            <a:ext cx="3291840" cy="201168"/>
          </a:xfrm>
          <a:prstGeom prst="rect">
            <a:avLst/>
          </a:prstGeom>
          <a:noFill/>
          <a:ln/>
        </p:spPr>
        <p:txBody>
          <a:bodyPr wrap="square" lIns="0" tIns="0" rIns="0" bIns="0" rtlCol="0" anchor="ctr"/>
          <a:lstStyle/>
          <a:p>
            <a:pPr algn="r" indent="0" marL="0">
              <a:buNone/>
            </a:pPr>
            <a:r>
              <a:rPr lang="en-US" sz="800" b="1" spc="200" kern="0" dirty="0">
                <a:solidFill>
                  <a:srgbClr val="6B7A6D"/>
                </a:solidFill>
                <a:latin typeface="Arial" pitchFamily="34" charset="0"/>
                <a:ea typeface="Arial" pitchFamily="34" charset="-122"/>
                <a:cs typeface="Arial" pitchFamily="34" charset="-120"/>
              </a:rPr>
              <a:t>ANNIVERSARY</a:t>
            </a:r>
            <a:endParaRPr lang="en-US" sz="800" dirty="0"/>
          </a:p>
        </p:txBody>
      </p:sp>
      <p:sp>
        <p:nvSpPr>
          <p:cNvPr id="6" name="Shape 4"/>
          <p:cNvSpPr/>
          <p:nvPr/>
        </p:nvSpPr>
        <p:spPr>
          <a:xfrm>
            <a:off x="566928" y="749808"/>
            <a:ext cx="9555480" cy="16459"/>
          </a:xfrm>
          <a:prstGeom prst="rect">
            <a:avLst/>
          </a:prstGeom>
          <a:solidFill>
            <a:srgbClr val="F2F0E8"/>
          </a:solidFill>
          <a:ln/>
        </p:spPr>
      </p:sp>
      <p:sp>
        <p:nvSpPr>
          <p:cNvPr id="7" name="Text 5"/>
          <p:cNvSpPr/>
          <p:nvPr/>
        </p:nvSpPr>
        <p:spPr>
          <a:xfrm>
            <a:off x="9482328" y="7159752"/>
            <a:ext cx="640080" cy="182880"/>
          </a:xfrm>
          <a:prstGeom prst="rect">
            <a:avLst/>
          </a:prstGeom>
          <a:noFill/>
          <a:ln/>
        </p:spPr>
        <p:txBody>
          <a:bodyPr wrap="square" lIns="0" tIns="0" rIns="0" bIns="0" rtlCol="0" anchor="ctr"/>
          <a:lstStyle/>
          <a:p>
            <a:pPr algn="r" indent="0" marL="0">
              <a:buNone/>
            </a:pPr>
            <a:r>
              <a:rPr lang="en-US" sz="800" b="1" spc="200" kern="0" dirty="0">
                <a:solidFill>
                  <a:srgbClr val="6B7A6D"/>
                </a:solidFill>
                <a:latin typeface="Arial" pitchFamily="34" charset="0"/>
                <a:ea typeface="Arial" pitchFamily="34" charset="-122"/>
                <a:cs typeface="Arial" pitchFamily="34" charset="-120"/>
              </a:rPr>
              <a:t>10</a:t>
            </a:r>
            <a:endParaRPr lang="en-US" sz="800" dirty="0"/>
          </a:p>
        </p:txBody>
      </p:sp>
      <p:sp>
        <p:nvSpPr>
          <p:cNvPr id="8" name="Text 6"/>
          <p:cNvSpPr/>
          <p:nvPr/>
        </p:nvSpPr>
        <p:spPr>
          <a:xfrm>
            <a:off x="566928" y="950976"/>
            <a:ext cx="4649724" cy="193040"/>
          </a:xfrm>
          <a:prstGeom prst="rect">
            <a:avLst/>
          </a:prstGeom>
          <a:noFill/>
          <a:ln/>
        </p:spPr>
        <p:txBody>
          <a:bodyPr wrap="square" lIns="0" tIns="0" rIns="0" bIns="0" rtlCol="0" anchor="t"/>
          <a:lstStyle/>
          <a:p>
            <a:pPr indent="0" marL="0">
              <a:lnSpc>
                <a:spcPct val="125000"/>
              </a:lnSpc>
              <a:buNone/>
            </a:pPr>
            <a:r>
              <a:rPr lang="en-US" sz="950" dirty="0">
                <a:solidFill>
                  <a:srgbClr val="000000"/>
                </a:solidFill>
                <a:latin typeface="Meiryo" pitchFamily="34" charset="0"/>
                <a:ea typeface="Meiryo" pitchFamily="34" charset="-122"/>
                <a:cs typeface="Meiryo" pitchFamily="34" charset="-120"/>
              </a:rPr>
              <a:t>10</a:t>
            </a:r>
            <a:endParaRPr lang="en-US" sz="950" dirty="0"/>
          </a:p>
        </p:txBody>
      </p:sp>
      <p:sp>
        <p:nvSpPr>
          <p:cNvPr id="9" name="Text 7"/>
          <p:cNvSpPr/>
          <p:nvPr/>
        </p:nvSpPr>
        <p:spPr>
          <a:xfrm>
            <a:off x="566928" y="1235456"/>
            <a:ext cx="4649724" cy="440436"/>
          </a:xfrm>
          <a:prstGeom prst="rect">
            <a:avLst/>
          </a:prstGeom>
          <a:noFill/>
          <a:ln/>
        </p:spPr>
        <p:txBody>
          <a:bodyPr wrap="square" lIns="0" tIns="0" rIns="0" bIns="0" rtlCol="0" anchor="ctr"/>
          <a:lstStyle/>
          <a:p>
            <a:pPr indent="0" marL="0">
              <a:lnSpc>
                <a:spcPct val="90000"/>
              </a:lnSpc>
              <a:buNone/>
            </a:pPr>
            <a:r>
              <a:rPr lang="en-US" sz="3400" dirty="0">
                <a:solidFill>
                  <a:srgbClr val="F2F0E8"/>
                </a:solidFill>
                <a:latin typeface="Arial Black" pitchFamily="34" charset="0"/>
                <a:ea typeface="Arial Black" pitchFamily="34" charset="-122"/>
                <a:cs typeface="Arial Black" pitchFamily="34" charset="-120"/>
              </a:rPr>
              <a:t>TH</a:t>
            </a:r>
            <a:endParaRPr lang="en-US" sz="3400" dirty="0"/>
          </a:p>
        </p:txBody>
      </p:sp>
      <p:sp>
        <p:nvSpPr>
          <p:cNvPr id="10" name="Text 8"/>
          <p:cNvSpPr/>
          <p:nvPr/>
        </p:nvSpPr>
        <p:spPr>
          <a:xfrm>
            <a:off x="5472684" y="950976"/>
            <a:ext cx="4649724" cy="582930"/>
          </a:xfrm>
          <a:prstGeom prst="rect">
            <a:avLst/>
          </a:prstGeom>
          <a:noFill/>
          <a:ln/>
        </p:spPr>
        <p:txBody>
          <a:bodyPr wrap="square" lIns="0" tIns="0" rIns="0" bIns="0" rtlCol="0" anchor="ctr"/>
          <a:lstStyle/>
          <a:p>
            <a:pPr indent="0" marL="0">
              <a:lnSpc>
                <a:spcPct val="90000"/>
              </a:lnSpc>
              <a:buNone/>
            </a:pPr>
            <a:r>
              <a:rPr lang="en-US" sz="2250" dirty="0">
                <a:solidFill>
                  <a:srgbClr val="F2F0E8"/>
                </a:solidFill>
                <a:latin typeface="Arial Black" pitchFamily="34" charset="0"/>
                <a:ea typeface="Arial Black" pitchFamily="34" charset="-122"/>
                <a:cs typeface="Arial Black" pitchFamily="34" charset="-120"/>
              </a:rPr>
              <a:t>GroovMix</a:t>
            </a:r>
            <a:endParaRPr lang="en-US" sz="2250" dirty="0"/>
          </a:p>
          <a:p>
            <a:pPr indent="0" marL="0">
              <a:lnSpc>
                <a:spcPct val="90000"/>
              </a:lnSpc>
              <a:buNone/>
            </a:pPr>
            <a:r>
              <a:rPr lang="en-US" sz="2250" dirty="0">
                <a:solidFill>
                  <a:srgbClr val="F2F0E8"/>
                </a:solidFill>
                <a:latin typeface="Arial Black" pitchFamily="34" charset="0"/>
                <a:ea typeface="Arial Black" pitchFamily="34" charset="-122"/>
                <a:cs typeface="Arial Black" pitchFamily="34" charset="-120"/>
              </a:rPr>
              <a:t>10th Anniversary</a:t>
            </a:r>
            <a:endParaRPr lang="en-US" sz="2250" dirty="0"/>
          </a:p>
        </p:txBody>
      </p:sp>
      <p:sp>
        <p:nvSpPr>
          <p:cNvPr id="11" name="Text 9"/>
          <p:cNvSpPr/>
          <p:nvPr/>
        </p:nvSpPr>
        <p:spPr>
          <a:xfrm>
            <a:off x="5472684" y="1643634"/>
            <a:ext cx="4649724" cy="223520"/>
          </a:xfrm>
          <a:prstGeom prst="rect">
            <a:avLst/>
          </a:prstGeom>
          <a:noFill/>
          <a:ln/>
        </p:spPr>
        <p:txBody>
          <a:bodyPr wrap="square" lIns="0" tIns="0" rIns="0" bIns="0" rtlCol="0" anchor="t"/>
          <a:lstStyle/>
          <a:p>
            <a:pPr indent="0" marL="0">
              <a:lnSpc>
                <a:spcPct val="125000"/>
              </a:lnSpc>
              <a:buNone/>
            </a:pPr>
            <a:r>
              <a:rPr lang="en-US" sz="1100" b="1" dirty="0">
                <a:solidFill>
                  <a:srgbClr val="000000"/>
                </a:solidFill>
                <a:latin typeface="Meiryo" pitchFamily="34" charset="0"/>
                <a:ea typeface="Meiryo" pitchFamily="34" charset="-122"/>
                <a:cs typeface="Meiryo" pitchFamily="34" charset="-120"/>
              </a:rPr>
              <a:t>10年つづいた夜に、2FACED が合流する。</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 </a:t>
            </a:r>
            <a:endParaRPr lang="en-US" sz="1100" dirty="0"/>
          </a:p>
        </p:txBody>
      </p:sp>
      <p:sp>
        <p:nvSpPr>
          <p:cNvPr id="12" name="Text 10"/>
          <p:cNvSpPr/>
          <p:nvPr/>
        </p:nvSpPr>
        <p:spPr>
          <a:xfrm>
            <a:off x="5472684" y="1958594"/>
            <a:ext cx="4649724" cy="772160"/>
          </a:xfrm>
          <a:prstGeom prst="rect">
            <a:avLst/>
          </a:prstGeom>
          <a:noFill/>
          <a:ln/>
        </p:spPr>
        <p:txBody>
          <a:bodyPr wrap="square" lIns="0" tIns="0" rIns="0" bIns="0" rtlCol="0" anchor="t"/>
          <a:lstStyle/>
          <a:p>
            <a:pPr indent="0" marL="0">
              <a:lnSpc>
                <a:spcPct val="125000"/>
              </a:lnSpc>
              <a:buNone/>
            </a:pPr>
            <a:r>
              <a:rPr lang="en-US" sz="950" dirty="0">
                <a:solidFill>
                  <a:srgbClr val="000000"/>
                </a:solidFill>
                <a:latin typeface="Meiryo" pitchFamily="34" charset="0"/>
                <a:ea typeface="Meiryo" pitchFamily="34" charset="-122"/>
                <a:cs typeface="Meiryo" pitchFamily="34" charset="-120"/>
              </a:rPr>
              <a:t> バスケットボールと音楽をつなげてきた GroovMix の 10 周年。 その </a:t>
            </a:r>
            <a:pPr indent="0" marL="0">
              <a:lnSpc>
                <a:spcPct val="125000"/>
              </a:lnSpc>
              <a:buNone/>
            </a:pPr>
            <a:r>
              <a:rPr lang="en-US" sz="950" b="1" dirty="0">
                <a:solidFill>
                  <a:srgbClr val="000000"/>
                </a:solidFill>
                <a:latin typeface="Meiryo" pitchFamily="34" charset="0"/>
                <a:ea typeface="Meiryo" pitchFamily="34" charset="-122"/>
                <a:cs typeface="Meiryo" pitchFamily="34" charset="-120"/>
              </a:rPr>
              <a:t>18:00–20:00</a:t>
            </a:r>
            <a:pPr indent="0" marL="0">
              <a:lnSpc>
                <a:spcPct val="125000"/>
              </a:lnSpc>
              <a:buNone/>
            </a:pPr>
            <a:r>
              <a:rPr lang="en-US" sz="950" dirty="0">
                <a:solidFill>
                  <a:srgbClr val="000000"/>
                </a:solidFill>
                <a:latin typeface="Meiryo" pitchFamily="34" charset="0"/>
                <a:ea typeface="Meiryo" pitchFamily="34" charset="-122"/>
                <a:cs typeface="Meiryo" pitchFamily="34" charset="-120"/>
              </a:rPr>
              <a:t> の節目の夜が、2FACED のローンチデイの後半になります。 </a:t>
            </a:r>
            <a:pPr indent="0" marL="0">
              <a:lnSpc>
                <a:spcPct val="125000"/>
              </a:lnSpc>
              <a:buNone/>
            </a:pPr>
            <a:r>
              <a:rPr lang="en-US" sz="950" b="1" dirty="0">
                <a:solidFill>
                  <a:srgbClr val="000000"/>
                </a:solidFill>
                <a:latin typeface="Meiryo" pitchFamily="34" charset="0"/>
                <a:ea typeface="Meiryo" pitchFamily="34" charset="-122"/>
                <a:cs typeface="Meiryo" pitchFamily="34" charset="-120"/>
              </a:rPr>
              <a:t>ブランド単独のイベントではなく、既にカルチャーが集まっている場に商品が入っていく</a:t>
            </a:r>
            <a:pPr indent="0" marL="0">
              <a:lnSpc>
                <a:spcPct val="125000"/>
              </a:lnSpc>
              <a:buNone/>
            </a:pPr>
            <a:r>
              <a:rPr lang="en-US" sz="950" dirty="0">
                <a:solidFill>
                  <a:srgbClr val="000000"/>
                </a:solidFill>
                <a:latin typeface="Meiryo" pitchFamily="34" charset="0"/>
                <a:ea typeface="Meiryo" pitchFamily="34" charset="-122"/>
                <a:cs typeface="Meiryo" pitchFamily="34" charset="-120"/>
              </a:rPr>
              <a:t>—— この形が、2FACED の「ストリートの顔」を最も自然に伝えます。 </a:t>
            </a:r>
            <a:endParaRPr lang="en-US" sz="950" dirty="0"/>
          </a:p>
        </p:txBody>
      </p:sp>
      <p:sp>
        <p:nvSpPr>
          <p:cNvPr id="13" name="Text 11"/>
          <p:cNvSpPr/>
          <p:nvPr/>
        </p:nvSpPr>
        <p:spPr>
          <a:xfrm>
            <a:off x="566928" y="2877058"/>
            <a:ext cx="3051048" cy="193040"/>
          </a:xfrm>
          <a:prstGeom prst="rect">
            <a:avLst/>
          </a:prstGeom>
          <a:noFill/>
          <a:ln/>
        </p:spPr>
        <p:txBody>
          <a:bodyPr wrap="square" lIns="0" tIns="0" rIns="0" bIns="0" rtlCol="0" anchor="t"/>
          <a:lstStyle/>
          <a:p>
            <a:pPr indent="0" marL="0">
              <a:lnSpc>
                <a:spcPct val="125000"/>
              </a:lnSpc>
              <a:buNone/>
            </a:pPr>
            <a:r>
              <a:rPr lang="en-US" sz="950" dirty="0">
                <a:solidFill>
                  <a:srgbClr val="000000"/>
                </a:solidFill>
                <a:latin typeface="Meiryo" pitchFamily="34" charset="0"/>
                <a:ea typeface="Meiryo" pitchFamily="34" charset="-122"/>
                <a:cs typeface="Meiryo" pitchFamily="34" charset="-120"/>
              </a:rPr>
              <a:t>10</a:t>
            </a:r>
            <a:endParaRPr lang="en-US" sz="950" dirty="0"/>
          </a:p>
        </p:txBody>
      </p:sp>
      <p:sp>
        <p:nvSpPr>
          <p:cNvPr id="14" name="Text 12"/>
          <p:cNvSpPr/>
          <p:nvPr/>
        </p:nvSpPr>
        <p:spPr>
          <a:xfrm>
            <a:off x="566928" y="3161538"/>
            <a:ext cx="3051048" cy="193040"/>
          </a:xfrm>
          <a:prstGeom prst="rect">
            <a:avLst/>
          </a:prstGeom>
          <a:noFill/>
          <a:ln/>
        </p:spPr>
        <p:txBody>
          <a:bodyPr wrap="square" lIns="0" tIns="0" rIns="0" bIns="0" rtlCol="0" anchor="t"/>
          <a:lstStyle/>
          <a:p>
            <a:pPr indent="0" marL="0">
              <a:lnSpc>
                <a:spcPct val="125000"/>
              </a:lnSpc>
              <a:buNone/>
            </a:pPr>
            <a:r>
              <a:rPr lang="en-US" sz="950" dirty="0">
                <a:solidFill>
                  <a:srgbClr val="000000"/>
                </a:solidFill>
                <a:latin typeface="Meiryo" pitchFamily="34" charset="0"/>
                <a:ea typeface="Meiryo" pitchFamily="34" charset="-122"/>
                <a:cs typeface="Meiryo" pitchFamily="34" charset="-120"/>
              </a:rPr>
              <a:t>Years</a:t>
            </a:r>
            <a:endParaRPr lang="en-US" sz="950" dirty="0"/>
          </a:p>
        </p:txBody>
      </p:sp>
      <p:sp>
        <p:nvSpPr>
          <p:cNvPr id="15" name="Text 13"/>
          <p:cNvSpPr/>
          <p:nvPr/>
        </p:nvSpPr>
        <p:spPr>
          <a:xfrm>
            <a:off x="566928" y="3446018"/>
            <a:ext cx="3051048" cy="193040"/>
          </a:xfrm>
          <a:prstGeom prst="rect">
            <a:avLst/>
          </a:prstGeom>
          <a:noFill/>
          <a:ln/>
        </p:spPr>
        <p:txBody>
          <a:bodyPr wrap="square" lIns="0" tIns="0" rIns="0" bIns="0" rtlCol="0" anchor="t"/>
          <a:lstStyle/>
          <a:p>
            <a:pPr indent="0" marL="0">
              <a:lnSpc>
                <a:spcPct val="125000"/>
              </a:lnSpc>
              <a:buNone/>
            </a:pPr>
            <a:r>
              <a:rPr lang="en-US" sz="950" dirty="0">
                <a:solidFill>
                  <a:srgbClr val="000000"/>
                </a:solidFill>
                <a:latin typeface="Meiryo" pitchFamily="34" charset="0"/>
                <a:ea typeface="Meiryo" pitchFamily="34" charset="-122"/>
                <a:cs typeface="Meiryo" pitchFamily="34" charset="-120"/>
              </a:rPr>
              <a:t>続いてきた夜。その積み重ねが信用になっている。</a:t>
            </a:r>
            <a:endParaRPr lang="en-US" sz="950" dirty="0"/>
          </a:p>
        </p:txBody>
      </p:sp>
      <p:sp>
        <p:nvSpPr>
          <p:cNvPr id="16" name="Text 14"/>
          <p:cNvSpPr/>
          <p:nvPr/>
        </p:nvSpPr>
        <p:spPr>
          <a:xfrm>
            <a:off x="3819144" y="2877058"/>
            <a:ext cx="3051048" cy="193040"/>
          </a:xfrm>
          <a:prstGeom prst="rect">
            <a:avLst/>
          </a:prstGeom>
          <a:noFill/>
          <a:ln/>
        </p:spPr>
        <p:txBody>
          <a:bodyPr wrap="square" lIns="0" tIns="0" rIns="0" bIns="0" rtlCol="0" anchor="t"/>
          <a:lstStyle/>
          <a:p>
            <a:pPr indent="0" marL="0">
              <a:lnSpc>
                <a:spcPct val="125000"/>
              </a:lnSpc>
              <a:buNone/>
            </a:pPr>
            <a:r>
              <a:rPr lang="en-US" sz="950" dirty="0">
                <a:solidFill>
                  <a:srgbClr val="000000"/>
                </a:solidFill>
                <a:latin typeface="Meiryo" pitchFamily="34" charset="0"/>
                <a:ea typeface="Meiryo" pitchFamily="34" charset="-122"/>
                <a:cs typeface="Meiryo" pitchFamily="34" charset="-120"/>
              </a:rPr>
              <a:t>1</a:t>
            </a:r>
            <a:endParaRPr lang="en-US" sz="950" dirty="0"/>
          </a:p>
        </p:txBody>
      </p:sp>
      <p:sp>
        <p:nvSpPr>
          <p:cNvPr id="17" name="Text 15"/>
          <p:cNvSpPr/>
          <p:nvPr/>
        </p:nvSpPr>
        <p:spPr>
          <a:xfrm>
            <a:off x="3819144" y="3161538"/>
            <a:ext cx="3051048" cy="193040"/>
          </a:xfrm>
          <a:prstGeom prst="rect">
            <a:avLst/>
          </a:prstGeom>
          <a:noFill/>
          <a:ln/>
        </p:spPr>
        <p:txBody>
          <a:bodyPr wrap="square" lIns="0" tIns="0" rIns="0" bIns="0" rtlCol="0" anchor="t"/>
          <a:lstStyle/>
          <a:p>
            <a:pPr indent="0" marL="0">
              <a:lnSpc>
                <a:spcPct val="125000"/>
              </a:lnSpc>
              <a:buNone/>
            </a:pPr>
            <a:r>
              <a:rPr lang="en-US" sz="950" dirty="0">
                <a:solidFill>
                  <a:srgbClr val="000000"/>
                </a:solidFill>
                <a:latin typeface="Meiryo" pitchFamily="34" charset="0"/>
                <a:ea typeface="Meiryo" pitchFamily="34" charset="-122"/>
                <a:cs typeface="Meiryo" pitchFamily="34" charset="-120"/>
              </a:rPr>
              <a:t>Night</a:t>
            </a:r>
            <a:endParaRPr lang="en-US" sz="950" dirty="0"/>
          </a:p>
        </p:txBody>
      </p:sp>
      <p:sp>
        <p:nvSpPr>
          <p:cNvPr id="18" name="Text 16"/>
          <p:cNvSpPr/>
          <p:nvPr/>
        </p:nvSpPr>
        <p:spPr>
          <a:xfrm>
            <a:off x="3819144" y="3446018"/>
            <a:ext cx="3051048" cy="193040"/>
          </a:xfrm>
          <a:prstGeom prst="rect">
            <a:avLst/>
          </a:prstGeom>
          <a:noFill/>
          <a:ln/>
        </p:spPr>
        <p:txBody>
          <a:bodyPr wrap="square" lIns="0" tIns="0" rIns="0" bIns="0" rtlCol="0" anchor="t"/>
          <a:lstStyle/>
          <a:p>
            <a:pPr indent="0" marL="0">
              <a:lnSpc>
                <a:spcPct val="125000"/>
              </a:lnSpc>
              <a:buNone/>
            </a:pPr>
            <a:r>
              <a:rPr lang="en-US" sz="950" dirty="0">
                <a:solidFill>
                  <a:srgbClr val="000000"/>
                </a:solidFill>
                <a:latin typeface="Meiryo" pitchFamily="34" charset="0"/>
                <a:ea typeface="Meiryo" pitchFamily="34" charset="-122"/>
                <a:cs typeface="Meiryo" pitchFamily="34" charset="-120"/>
              </a:rPr>
              <a:t>2FACED の発売日と重なる、一晩だけの夜。</a:t>
            </a:r>
            <a:endParaRPr lang="en-US" sz="950" dirty="0"/>
          </a:p>
        </p:txBody>
      </p:sp>
      <p:sp>
        <p:nvSpPr>
          <p:cNvPr id="19" name="Text 17"/>
          <p:cNvSpPr/>
          <p:nvPr/>
        </p:nvSpPr>
        <p:spPr>
          <a:xfrm>
            <a:off x="7071360" y="2877058"/>
            <a:ext cx="3051048" cy="193040"/>
          </a:xfrm>
          <a:prstGeom prst="rect">
            <a:avLst/>
          </a:prstGeom>
          <a:noFill/>
          <a:ln/>
        </p:spPr>
        <p:txBody>
          <a:bodyPr wrap="square" lIns="0" tIns="0" rIns="0" bIns="0" rtlCol="0" anchor="t"/>
          <a:lstStyle/>
          <a:p>
            <a:pPr indent="0" marL="0">
              <a:lnSpc>
                <a:spcPct val="125000"/>
              </a:lnSpc>
              <a:buNone/>
            </a:pPr>
            <a:r>
              <a:rPr lang="en-US" sz="950" dirty="0">
                <a:solidFill>
                  <a:srgbClr val="000000"/>
                </a:solidFill>
                <a:latin typeface="Meiryo" pitchFamily="34" charset="0"/>
                <a:ea typeface="Meiryo" pitchFamily="34" charset="-122"/>
                <a:cs typeface="Meiryo" pitchFamily="34" charset="-120"/>
              </a:rPr>
              <a:t>2H</a:t>
            </a:r>
            <a:endParaRPr lang="en-US" sz="950" dirty="0"/>
          </a:p>
        </p:txBody>
      </p:sp>
      <p:sp>
        <p:nvSpPr>
          <p:cNvPr id="20" name="Text 18"/>
          <p:cNvSpPr/>
          <p:nvPr/>
        </p:nvSpPr>
        <p:spPr>
          <a:xfrm>
            <a:off x="7071360" y="3161538"/>
            <a:ext cx="3051048" cy="193040"/>
          </a:xfrm>
          <a:prstGeom prst="rect">
            <a:avLst/>
          </a:prstGeom>
          <a:noFill/>
          <a:ln/>
        </p:spPr>
        <p:txBody>
          <a:bodyPr wrap="square" lIns="0" tIns="0" rIns="0" bIns="0" rtlCol="0" anchor="t"/>
          <a:lstStyle/>
          <a:p>
            <a:pPr indent="0" marL="0">
              <a:lnSpc>
                <a:spcPct val="125000"/>
              </a:lnSpc>
              <a:buNone/>
            </a:pPr>
            <a:r>
              <a:rPr lang="en-US" sz="950" dirty="0">
                <a:solidFill>
                  <a:srgbClr val="000000"/>
                </a:solidFill>
                <a:latin typeface="Meiryo" pitchFamily="34" charset="0"/>
                <a:ea typeface="Meiryo" pitchFamily="34" charset="-122"/>
                <a:cs typeface="Meiryo" pitchFamily="34" charset="-120"/>
              </a:rPr>
              <a:t>18–20</a:t>
            </a:r>
            <a:endParaRPr lang="en-US" sz="950" dirty="0"/>
          </a:p>
        </p:txBody>
      </p:sp>
      <p:sp>
        <p:nvSpPr>
          <p:cNvPr id="21" name="Text 19"/>
          <p:cNvSpPr/>
          <p:nvPr/>
        </p:nvSpPr>
        <p:spPr>
          <a:xfrm>
            <a:off x="7071360" y="3446018"/>
            <a:ext cx="3051048" cy="193040"/>
          </a:xfrm>
          <a:prstGeom prst="rect">
            <a:avLst/>
          </a:prstGeom>
          <a:noFill/>
          <a:ln/>
        </p:spPr>
        <p:txBody>
          <a:bodyPr wrap="square" lIns="0" tIns="0" rIns="0" bIns="0" rtlCol="0" anchor="t"/>
          <a:lstStyle/>
          <a:p>
            <a:pPr indent="0" marL="0">
              <a:lnSpc>
                <a:spcPct val="125000"/>
              </a:lnSpc>
              <a:buNone/>
            </a:pPr>
            <a:r>
              <a:rPr lang="en-US" sz="950" dirty="0">
                <a:solidFill>
                  <a:srgbClr val="000000"/>
                </a:solidFill>
                <a:latin typeface="Meiryo" pitchFamily="34" charset="0"/>
                <a:ea typeface="Meiryo" pitchFamily="34" charset="-122"/>
                <a:cs typeface="Meiryo" pitchFamily="34" charset="-120"/>
              </a:rPr>
              <a:t>18:00–20:00 の2時間。この枠は確定している。</a:t>
            </a:r>
            <a:endParaRPr lang="en-US" sz="950" dirty="0"/>
          </a:p>
        </p:txBody>
      </p:sp>
      <p:sp>
        <p:nvSpPr>
          <p:cNvPr id="22" name="Shape 20"/>
          <p:cNvSpPr/>
          <p:nvPr/>
        </p:nvSpPr>
        <p:spPr>
          <a:xfrm>
            <a:off x="566928" y="3785362"/>
            <a:ext cx="32004" cy="256032"/>
          </a:xfrm>
          <a:prstGeom prst="rect">
            <a:avLst/>
          </a:prstGeom>
          <a:solidFill>
            <a:srgbClr val="3C4B40"/>
          </a:solidFill>
          <a:ln/>
        </p:spPr>
      </p:sp>
      <p:sp>
        <p:nvSpPr>
          <p:cNvPr id="23" name="Text 21"/>
          <p:cNvSpPr/>
          <p:nvPr/>
        </p:nvSpPr>
        <p:spPr>
          <a:xfrm>
            <a:off x="685800" y="3785362"/>
            <a:ext cx="9409176" cy="256032"/>
          </a:xfrm>
          <a:prstGeom prst="rect">
            <a:avLst/>
          </a:prstGeom>
          <a:noFill/>
          <a:ln/>
        </p:spPr>
        <p:txBody>
          <a:bodyPr wrap="square" lIns="0" tIns="0" rIns="0" bIns="0" rtlCol="0" anchor="t"/>
          <a:lstStyle/>
          <a:p>
            <a:pPr indent="0" marL="0">
              <a:lnSpc>
                <a:spcPct val="120000"/>
              </a:lnSpc>
              <a:buNone/>
            </a:pPr>
            <a:r>
              <a:rPr lang="en-US" sz="850" dirty="0">
                <a:solidFill>
                  <a:srgbClr val="000000"/>
                </a:solidFill>
                <a:latin typeface="Meiryo" pitchFamily="34" charset="0"/>
                <a:ea typeface="Meiryo" pitchFamily="34" charset="-122"/>
                <a:cs typeface="Meiryo" pitchFamily="34" charset="-120"/>
              </a:rPr>
              <a:t> GroovMix 側の進行内容・出演者・持ち時間との調整が必要です。</a:t>
            </a:r>
            <a:pPr indent="0" marL="0">
              <a:lnSpc>
                <a:spcPct val="120000"/>
              </a:lnSpc>
              <a:buNone/>
            </a:pPr>
            <a:r>
              <a:rPr lang="en-US" sz="850" b="1" dirty="0">
                <a:solidFill>
                  <a:srgbClr val="2F7A4B"/>
                </a:solidFill>
                <a:latin typeface="Meiryo" pitchFamily="34" charset="0"/>
                <a:ea typeface="Meiryo" pitchFamily="34" charset="-122"/>
                <a:cs typeface="Meiryo" pitchFamily="34" charset="-120"/>
              </a:rPr>
              <a:t>［要確認］</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2FACED としてどこまで前に出るか（ロゴ掲出／MC からの言及／展示の有無）を事前にすり合わせます。 </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75488"/>
            <a:ext cx="310896" cy="201168"/>
          </a:xfrm>
          <a:prstGeom prst="rect">
            <a:avLst/>
          </a:prstGeom>
          <a:noFill/>
          <a:ln/>
        </p:spPr>
        <p:txBody>
          <a:bodyPr wrap="square" lIns="0" tIns="0" rIns="0" bIns="0" rtlCol="0" anchor="ctr"/>
          <a:lstStyle/>
          <a:p>
            <a:pPr indent="0" marL="0">
              <a:buNone/>
            </a:pPr>
            <a:r>
              <a:rPr lang="en-US" sz="900" b="1" dirty="0">
                <a:solidFill>
                  <a:srgbClr val="2F7A4B"/>
                </a:solidFill>
                <a:latin typeface="Arial" pitchFamily="34" charset="0"/>
                <a:ea typeface="Arial" pitchFamily="34" charset="-122"/>
                <a:cs typeface="Arial" pitchFamily="34" charset="-120"/>
              </a:rPr>
              <a:t>10</a:t>
            </a:r>
            <a:endParaRPr lang="en-US" sz="900" dirty="0"/>
          </a:p>
        </p:txBody>
      </p:sp>
      <p:sp>
        <p:nvSpPr>
          <p:cNvPr id="3" name="Text 1"/>
          <p:cNvSpPr/>
          <p:nvPr/>
        </p:nvSpPr>
        <p:spPr>
          <a:xfrm>
            <a:off x="932688" y="402336"/>
            <a:ext cx="1627632" cy="292608"/>
          </a:xfrm>
          <a:prstGeom prst="rect">
            <a:avLst/>
          </a:prstGeom>
          <a:noFill/>
          <a:ln/>
        </p:spPr>
        <p:txBody>
          <a:bodyPr wrap="square" lIns="0" tIns="0" rIns="0" bIns="0" rtlCol="0" anchor="ctr"/>
          <a:lstStyle/>
          <a:p>
            <a:pPr indent="0" marL="0">
              <a:buNone/>
            </a:pPr>
            <a:r>
              <a:rPr lang="en-US" sz="1600" dirty="0">
                <a:solidFill>
                  <a:srgbClr val="16211A"/>
                </a:solidFill>
                <a:latin typeface="Arial Black" pitchFamily="34" charset="0"/>
                <a:ea typeface="Arial Black" pitchFamily="34" charset="-122"/>
                <a:cs typeface="Arial Black" pitchFamily="34" charset="-120"/>
              </a:rPr>
              <a:t>CONTENTS</a:t>
            </a:r>
            <a:endParaRPr lang="en-US" sz="1600" dirty="0"/>
          </a:p>
        </p:txBody>
      </p:sp>
      <p:sp>
        <p:nvSpPr>
          <p:cNvPr id="4" name="Text 2"/>
          <p:cNvSpPr/>
          <p:nvPr/>
        </p:nvSpPr>
        <p:spPr>
          <a:xfrm>
            <a:off x="2560320" y="475488"/>
            <a:ext cx="4206240" cy="219456"/>
          </a:xfrm>
          <a:prstGeom prst="rect">
            <a:avLst/>
          </a:prstGeom>
          <a:noFill/>
          <a:ln/>
        </p:spPr>
        <p:txBody>
          <a:bodyPr wrap="square" lIns="0" tIns="0" rIns="0" bIns="0" rtlCol="0" anchor="ctr"/>
          <a:lstStyle/>
          <a:p>
            <a:pPr indent="0" marL="0">
              <a:buNone/>
            </a:pPr>
            <a:r>
              <a:rPr lang="en-US" sz="950" dirty="0">
                <a:solidFill>
                  <a:srgbClr val="4C5850"/>
                </a:solidFill>
                <a:latin typeface="Meiryo" pitchFamily="34" charset="0"/>
                <a:ea typeface="Meiryo" pitchFamily="34" charset="-122"/>
                <a:cs typeface="Meiryo" pitchFamily="34" charset="-120"/>
              </a:rPr>
              <a:t>当日コンテンツ</a:t>
            </a:r>
            <a:endParaRPr lang="en-US" sz="950" dirty="0"/>
          </a:p>
        </p:txBody>
      </p:sp>
      <p:sp>
        <p:nvSpPr>
          <p:cNvPr id="5" name="Text 3"/>
          <p:cNvSpPr/>
          <p:nvPr/>
        </p:nvSpPr>
        <p:spPr>
          <a:xfrm>
            <a:off x="6830568" y="475488"/>
            <a:ext cx="3291840" cy="201168"/>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DAY 5 / NIGHT 5</a:t>
            </a:r>
            <a:endParaRPr lang="en-US" sz="800" dirty="0"/>
          </a:p>
        </p:txBody>
      </p:sp>
      <p:sp>
        <p:nvSpPr>
          <p:cNvPr id="6" name="Shape 4"/>
          <p:cNvSpPr/>
          <p:nvPr/>
        </p:nvSpPr>
        <p:spPr>
          <a:xfrm>
            <a:off x="566928" y="749808"/>
            <a:ext cx="9555480" cy="16459"/>
          </a:xfrm>
          <a:prstGeom prst="rect">
            <a:avLst/>
          </a:prstGeom>
          <a:solidFill>
            <a:srgbClr val="16211A"/>
          </a:solidFill>
          <a:ln/>
        </p:spPr>
      </p:sp>
      <p:sp>
        <p:nvSpPr>
          <p:cNvPr id="7" name="Text 5"/>
          <p:cNvSpPr/>
          <p:nvPr/>
        </p:nvSpPr>
        <p:spPr>
          <a:xfrm>
            <a:off x="9482328" y="7159752"/>
            <a:ext cx="640080" cy="182880"/>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11</a:t>
            </a:r>
            <a:endParaRPr lang="en-US" sz="800" dirty="0"/>
          </a:p>
        </p:txBody>
      </p:sp>
      <p:sp>
        <p:nvSpPr>
          <p:cNvPr id="8" name="Shape 6"/>
          <p:cNvSpPr/>
          <p:nvPr/>
        </p:nvSpPr>
        <p:spPr>
          <a:xfrm>
            <a:off x="566928" y="950976"/>
            <a:ext cx="1794053" cy="18288"/>
          </a:xfrm>
          <a:prstGeom prst="rect">
            <a:avLst/>
          </a:prstGeom>
          <a:solidFill>
            <a:srgbClr val="16211A"/>
          </a:solidFill>
          <a:ln/>
        </p:spPr>
      </p:sp>
      <p:sp>
        <p:nvSpPr>
          <p:cNvPr id="9" name="Text 7"/>
          <p:cNvSpPr/>
          <p:nvPr/>
        </p:nvSpPr>
        <p:spPr>
          <a:xfrm>
            <a:off x="566928" y="1024128"/>
            <a:ext cx="1794053"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DAY 01</a:t>
            </a:r>
            <a:endParaRPr lang="en-US" sz="750" dirty="0"/>
          </a:p>
        </p:txBody>
      </p:sp>
      <p:sp>
        <p:nvSpPr>
          <p:cNvPr id="10" name="Text 8"/>
          <p:cNvSpPr/>
          <p:nvPr/>
        </p:nvSpPr>
        <p:spPr>
          <a:xfrm>
            <a:off x="566928" y="1207008"/>
            <a:ext cx="1794053"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First Release</a:t>
            </a:r>
            <a:endParaRPr lang="en-US" sz="1050" dirty="0"/>
          </a:p>
        </p:txBody>
      </p:sp>
      <p:sp>
        <p:nvSpPr>
          <p:cNvPr id="11" name="Text 9"/>
          <p:cNvSpPr/>
          <p:nvPr/>
        </p:nvSpPr>
        <p:spPr>
          <a:xfrm>
            <a:off x="566928" y="1367028"/>
            <a:ext cx="1794053" cy="150813"/>
          </a:xfrm>
          <a:prstGeom prst="rect">
            <a:avLst/>
          </a:prstGeom>
          <a:noFill/>
          <a:ln/>
        </p:spPr>
        <p:txBody>
          <a:bodyPr wrap="square" lIns="0" tIns="0" rIns="0" bIns="0" rtlCol="0" anchor="ctr"/>
          <a:lstStyle/>
          <a:p>
            <a:pPr indent="0" marL="0">
              <a:buNone/>
            </a:pPr>
            <a:r>
              <a:rPr lang="en-US" sz="950" b="1" dirty="0">
                <a:solidFill>
                  <a:srgbClr val="2F7A4B"/>
                </a:solidFill>
                <a:latin typeface="Meiryo" pitchFamily="34" charset="0"/>
                <a:ea typeface="Meiryo" pitchFamily="34" charset="-122"/>
                <a:cs typeface="Meiryo" pitchFamily="34" charset="-120"/>
              </a:rPr>
              <a:t>先行販売（MID / LOW）</a:t>
            </a:r>
            <a:endParaRPr lang="en-US" sz="950" dirty="0"/>
          </a:p>
        </p:txBody>
      </p:sp>
      <p:sp>
        <p:nvSpPr>
          <p:cNvPr id="12" name="Text 10"/>
          <p:cNvSpPr/>
          <p:nvPr/>
        </p:nvSpPr>
        <p:spPr>
          <a:xfrm>
            <a:off x="566928" y="1517841"/>
            <a:ext cx="1794053" cy="474345"/>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開店と同時に販売開始。MID と LOW を並べ、2型の違いを手に取って選べる状態にする。</a:t>
            </a:r>
            <a:endParaRPr lang="en-US" sz="830" dirty="0"/>
          </a:p>
        </p:txBody>
      </p:sp>
      <p:sp>
        <p:nvSpPr>
          <p:cNvPr id="13" name="Shape 11"/>
          <p:cNvSpPr/>
          <p:nvPr/>
        </p:nvSpPr>
        <p:spPr>
          <a:xfrm>
            <a:off x="2507285" y="950976"/>
            <a:ext cx="1794053" cy="18288"/>
          </a:xfrm>
          <a:prstGeom prst="rect">
            <a:avLst/>
          </a:prstGeom>
          <a:solidFill>
            <a:srgbClr val="16211A"/>
          </a:solidFill>
          <a:ln/>
        </p:spPr>
      </p:sp>
      <p:sp>
        <p:nvSpPr>
          <p:cNvPr id="14" name="Text 12"/>
          <p:cNvSpPr/>
          <p:nvPr/>
        </p:nvSpPr>
        <p:spPr>
          <a:xfrm>
            <a:off x="2507285" y="1024128"/>
            <a:ext cx="1794053"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DAY 02</a:t>
            </a:r>
            <a:endParaRPr lang="en-US" sz="750" dirty="0"/>
          </a:p>
        </p:txBody>
      </p:sp>
      <p:sp>
        <p:nvSpPr>
          <p:cNvPr id="15" name="Text 13"/>
          <p:cNvSpPr/>
          <p:nvPr/>
        </p:nvSpPr>
        <p:spPr>
          <a:xfrm>
            <a:off x="2507285" y="1207008"/>
            <a:ext cx="1794053"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Meet &amp; Greet</a:t>
            </a:r>
            <a:endParaRPr lang="en-US" sz="1050" dirty="0"/>
          </a:p>
        </p:txBody>
      </p:sp>
      <p:sp>
        <p:nvSpPr>
          <p:cNvPr id="16" name="Text 14"/>
          <p:cNvSpPr/>
          <p:nvPr/>
        </p:nvSpPr>
        <p:spPr>
          <a:xfrm>
            <a:off x="2507285" y="1367028"/>
            <a:ext cx="1794053" cy="150813"/>
          </a:xfrm>
          <a:prstGeom prst="rect">
            <a:avLst/>
          </a:prstGeom>
          <a:noFill/>
          <a:ln/>
        </p:spPr>
        <p:txBody>
          <a:bodyPr wrap="square" lIns="0" tIns="0" rIns="0" bIns="0" rtlCol="0" anchor="ctr"/>
          <a:lstStyle/>
          <a:p>
            <a:pPr indent="0" marL="0">
              <a:buNone/>
            </a:pPr>
            <a:r>
              <a:rPr lang="en-US" sz="950" b="1" dirty="0">
                <a:solidFill>
                  <a:srgbClr val="2F7A4B"/>
                </a:solidFill>
                <a:latin typeface="Meiryo" pitchFamily="34" charset="0"/>
                <a:ea typeface="Meiryo" pitchFamily="34" charset="-122"/>
                <a:cs typeface="Meiryo" pitchFamily="34" charset="-120"/>
              </a:rPr>
              <a:t>Swag Crew 来店</a:t>
            </a:r>
            <a:endParaRPr lang="en-US" sz="950" dirty="0"/>
          </a:p>
        </p:txBody>
      </p:sp>
      <p:sp>
        <p:nvSpPr>
          <p:cNvPr id="17" name="Text 15"/>
          <p:cNvSpPr/>
          <p:nvPr/>
        </p:nvSpPr>
        <p:spPr>
          <a:xfrm>
            <a:off x="2507285" y="1517841"/>
            <a:ext cx="1794053" cy="316230"/>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つくり手・語り手と直接会える時間。サイン・撮影・会話。</a:t>
            </a:r>
            <a:endParaRPr lang="en-US" sz="830" dirty="0"/>
          </a:p>
        </p:txBody>
      </p:sp>
      <p:sp>
        <p:nvSpPr>
          <p:cNvPr id="18" name="Shape 16"/>
          <p:cNvSpPr/>
          <p:nvPr/>
        </p:nvSpPr>
        <p:spPr>
          <a:xfrm>
            <a:off x="4447642" y="950976"/>
            <a:ext cx="1794053" cy="18288"/>
          </a:xfrm>
          <a:prstGeom prst="rect">
            <a:avLst/>
          </a:prstGeom>
          <a:solidFill>
            <a:srgbClr val="16211A"/>
          </a:solidFill>
          <a:ln/>
        </p:spPr>
      </p:sp>
      <p:sp>
        <p:nvSpPr>
          <p:cNvPr id="19" name="Text 17"/>
          <p:cNvSpPr/>
          <p:nvPr/>
        </p:nvSpPr>
        <p:spPr>
          <a:xfrm>
            <a:off x="4447642" y="1024128"/>
            <a:ext cx="1794053"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DAY 03</a:t>
            </a:r>
            <a:endParaRPr lang="en-US" sz="750" dirty="0"/>
          </a:p>
        </p:txBody>
      </p:sp>
      <p:sp>
        <p:nvSpPr>
          <p:cNvPr id="20" name="Text 18"/>
          <p:cNvSpPr/>
          <p:nvPr/>
        </p:nvSpPr>
        <p:spPr>
          <a:xfrm>
            <a:off x="4447642" y="1207008"/>
            <a:ext cx="1794053"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Owners' Talk</a:t>
            </a:r>
            <a:endParaRPr lang="en-US" sz="1050" dirty="0"/>
          </a:p>
        </p:txBody>
      </p:sp>
      <p:sp>
        <p:nvSpPr>
          <p:cNvPr id="21" name="Text 19"/>
          <p:cNvSpPr/>
          <p:nvPr/>
        </p:nvSpPr>
        <p:spPr>
          <a:xfrm>
            <a:off x="4447642" y="1367028"/>
            <a:ext cx="1794053" cy="150813"/>
          </a:xfrm>
          <a:prstGeom prst="rect">
            <a:avLst/>
          </a:prstGeom>
          <a:noFill/>
          <a:ln/>
        </p:spPr>
        <p:txBody>
          <a:bodyPr wrap="square" lIns="0" tIns="0" rIns="0" bIns="0" rtlCol="0" anchor="ctr"/>
          <a:lstStyle/>
          <a:p>
            <a:pPr indent="0" marL="0">
              <a:buNone/>
            </a:pPr>
            <a:r>
              <a:rPr lang="en-US" sz="950" b="1" dirty="0">
                <a:solidFill>
                  <a:srgbClr val="2F7A4B"/>
                </a:solidFill>
                <a:latin typeface="Meiryo" pitchFamily="34" charset="0"/>
                <a:ea typeface="Meiryo" pitchFamily="34" charset="-122"/>
                <a:cs typeface="Meiryo" pitchFamily="34" charset="-120"/>
              </a:rPr>
              <a:t>購入者との交流</a:t>
            </a:r>
            <a:endParaRPr lang="en-US" sz="950" dirty="0"/>
          </a:p>
        </p:txBody>
      </p:sp>
      <p:sp>
        <p:nvSpPr>
          <p:cNvPr id="22" name="Text 20"/>
          <p:cNvSpPr/>
          <p:nvPr/>
        </p:nvSpPr>
        <p:spPr>
          <a:xfrm>
            <a:off x="4447642" y="1517841"/>
            <a:ext cx="1794053" cy="316230"/>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同じ一足を選んだ人どうしが顔を合わせる場をつくる。</a:t>
            </a:r>
            <a:endParaRPr lang="en-US" sz="830" dirty="0"/>
          </a:p>
        </p:txBody>
      </p:sp>
      <p:sp>
        <p:nvSpPr>
          <p:cNvPr id="23" name="Shape 21"/>
          <p:cNvSpPr/>
          <p:nvPr/>
        </p:nvSpPr>
        <p:spPr>
          <a:xfrm>
            <a:off x="6387998" y="950976"/>
            <a:ext cx="1794053" cy="18288"/>
          </a:xfrm>
          <a:prstGeom prst="rect">
            <a:avLst/>
          </a:prstGeom>
          <a:solidFill>
            <a:srgbClr val="16211A"/>
          </a:solidFill>
          <a:ln/>
        </p:spPr>
      </p:sp>
      <p:sp>
        <p:nvSpPr>
          <p:cNvPr id="24" name="Text 22"/>
          <p:cNvSpPr/>
          <p:nvPr/>
        </p:nvSpPr>
        <p:spPr>
          <a:xfrm>
            <a:off x="6387998" y="1024128"/>
            <a:ext cx="1794053"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DAY 04</a:t>
            </a:r>
            <a:endParaRPr lang="en-US" sz="750" dirty="0"/>
          </a:p>
        </p:txBody>
      </p:sp>
      <p:sp>
        <p:nvSpPr>
          <p:cNvPr id="25" name="Text 23"/>
          <p:cNvSpPr/>
          <p:nvPr/>
        </p:nvSpPr>
        <p:spPr>
          <a:xfrm>
            <a:off x="6387998" y="1207008"/>
            <a:ext cx="1794053"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Shot of the Day</a:t>
            </a:r>
            <a:endParaRPr lang="en-US" sz="1050" dirty="0"/>
          </a:p>
        </p:txBody>
      </p:sp>
      <p:sp>
        <p:nvSpPr>
          <p:cNvPr id="26" name="Text 24"/>
          <p:cNvSpPr/>
          <p:nvPr/>
        </p:nvSpPr>
        <p:spPr>
          <a:xfrm>
            <a:off x="6387998" y="1367028"/>
            <a:ext cx="1794053" cy="150813"/>
          </a:xfrm>
          <a:prstGeom prst="rect">
            <a:avLst/>
          </a:prstGeom>
          <a:noFill/>
          <a:ln/>
        </p:spPr>
        <p:txBody>
          <a:bodyPr wrap="square" lIns="0" tIns="0" rIns="0" bIns="0" rtlCol="0" anchor="ctr"/>
          <a:lstStyle/>
          <a:p>
            <a:pPr indent="0" marL="0">
              <a:buNone/>
            </a:pPr>
            <a:r>
              <a:rPr lang="en-US" sz="950" b="1" dirty="0">
                <a:solidFill>
                  <a:srgbClr val="2F7A4B"/>
                </a:solidFill>
                <a:latin typeface="Meiryo" pitchFamily="34" charset="0"/>
                <a:ea typeface="Meiryo" pitchFamily="34" charset="-122"/>
                <a:cs typeface="Meiryo" pitchFamily="34" charset="-120"/>
              </a:rPr>
              <a:t>SNS 撮影</a:t>
            </a:r>
            <a:endParaRPr lang="en-US" sz="950" dirty="0"/>
          </a:p>
        </p:txBody>
      </p:sp>
      <p:sp>
        <p:nvSpPr>
          <p:cNvPr id="27" name="Text 25"/>
          <p:cNvSpPr/>
          <p:nvPr/>
        </p:nvSpPr>
        <p:spPr>
          <a:xfrm>
            <a:off x="6387998" y="1517841"/>
            <a:ext cx="1794053" cy="316230"/>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買ったその場で撮る。昼の一枚が、夜の一枚と対になる。</a:t>
            </a:r>
            <a:endParaRPr lang="en-US" sz="830" dirty="0"/>
          </a:p>
        </p:txBody>
      </p:sp>
      <p:sp>
        <p:nvSpPr>
          <p:cNvPr id="28" name="Shape 26"/>
          <p:cNvSpPr/>
          <p:nvPr/>
        </p:nvSpPr>
        <p:spPr>
          <a:xfrm>
            <a:off x="8328355" y="950976"/>
            <a:ext cx="1794053" cy="18288"/>
          </a:xfrm>
          <a:prstGeom prst="rect">
            <a:avLst/>
          </a:prstGeom>
          <a:solidFill>
            <a:srgbClr val="16211A"/>
          </a:solidFill>
          <a:ln/>
        </p:spPr>
      </p:sp>
      <p:sp>
        <p:nvSpPr>
          <p:cNvPr id="29" name="Text 27"/>
          <p:cNvSpPr/>
          <p:nvPr/>
        </p:nvSpPr>
        <p:spPr>
          <a:xfrm>
            <a:off x="8328355" y="1024128"/>
            <a:ext cx="1794053"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DAY 05</a:t>
            </a:r>
            <a:endParaRPr lang="en-US" sz="750" dirty="0"/>
          </a:p>
        </p:txBody>
      </p:sp>
      <p:sp>
        <p:nvSpPr>
          <p:cNvPr id="30" name="Text 28"/>
          <p:cNvSpPr/>
          <p:nvPr/>
        </p:nvSpPr>
        <p:spPr>
          <a:xfrm>
            <a:off x="8328355" y="1207008"/>
            <a:ext cx="1794053"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Handover</a:t>
            </a:r>
            <a:endParaRPr lang="en-US" sz="1050" dirty="0"/>
          </a:p>
        </p:txBody>
      </p:sp>
      <p:sp>
        <p:nvSpPr>
          <p:cNvPr id="31" name="Text 29"/>
          <p:cNvSpPr/>
          <p:nvPr/>
        </p:nvSpPr>
        <p:spPr>
          <a:xfrm>
            <a:off x="8328355" y="1367028"/>
            <a:ext cx="1794053" cy="150813"/>
          </a:xfrm>
          <a:prstGeom prst="rect">
            <a:avLst/>
          </a:prstGeom>
          <a:noFill/>
          <a:ln/>
        </p:spPr>
        <p:txBody>
          <a:bodyPr wrap="square" lIns="0" tIns="0" rIns="0" bIns="0" rtlCol="0" anchor="ctr"/>
          <a:lstStyle/>
          <a:p>
            <a:pPr indent="0" marL="0">
              <a:buNone/>
            </a:pPr>
            <a:r>
              <a:rPr lang="en-US" sz="950" b="1" dirty="0">
                <a:solidFill>
                  <a:srgbClr val="2F7A4B"/>
                </a:solidFill>
                <a:latin typeface="Meiryo" pitchFamily="34" charset="0"/>
                <a:ea typeface="Meiryo" pitchFamily="34" charset="-122"/>
                <a:cs typeface="Meiryo" pitchFamily="34" charset="-120"/>
              </a:rPr>
              <a:t>夜への送り出し</a:t>
            </a:r>
            <a:endParaRPr lang="en-US" sz="950" dirty="0"/>
          </a:p>
        </p:txBody>
      </p:sp>
      <p:sp>
        <p:nvSpPr>
          <p:cNvPr id="32" name="Text 30"/>
          <p:cNvSpPr/>
          <p:nvPr/>
        </p:nvSpPr>
        <p:spPr>
          <a:xfrm>
            <a:off x="8328355" y="1517841"/>
            <a:ext cx="1794053" cy="474345"/>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「今夜 18 時から、続きがあります」を必ず伝えて送り出す。入場特典を渡すのもここ。</a:t>
            </a:r>
            <a:endParaRPr lang="en-US" sz="830" dirty="0"/>
          </a:p>
        </p:txBody>
      </p:sp>
      <p:sp>
        <p:nvSpPr>
          <p:cNvPr id="33" name="Shape 31"/>
          <p:cNvSpPr/>
          <p:nvPr/>
        </p:nvSpPr>
        <p:spPr>
          <a:xfrm>
            <a:off x="566928" y="2229930"/>
            <a:ext cx="1794053" cy="18288"/>
          </a:xfrm>
          <a:prstGeom prst="rect">
            <a:avLst/>
          </a:prstGeom>
          <a:solidFill>
            <a:srgbClr val="16211A"/>
          </a:solidFill>
          <a:ln/>
        </p:spPr>
      </p:sp>
      <p:sp>
        <p:nvSpPr>
          <p:cNvPr id="34" name="Text 32"/>
          <p:cNvSpPr/>
          <p:nvPr/>
        </p:nvSpPr>
        <p:spPr>
          <a:xfrm>
            <a:off x="566928" y="2303082"/>
            <a:ext cx="1794053"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NIGHT 06</a:t>
            </a:r>
            <a:endParaRPr lang="en-US" sz="750" dirty="0"/>
          </a:p>
        </p:txBody>
      </p:sp>
      <p:sp>
        <p:nvSpPr>
          <p:cNvPr id="35" name="Text 33"/>
          <p:cNvSpPr/>
          <p:nvPr/>
        </p:nvSpPr>
        <p:spPr>
          <a:xfrm>
            <a:off x="566928" y="2485962"/>
            <a:ext cx="1794053"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Freestyle</a:t>
            </a:r>
            <a:endParaRPr lang="en-US" sz="1050" dirty="0"/>
          </a:p>
        </p:txBody>
      </p:sp>
      <p:sp>
        <p:nvSpPr>
          <p:cNvPr id="36" name="Text 34"/>
          <p:cNvSpPr/>
          <p:nvPr/>
        </p:nvSpPr>
        <p:spPr>
          <a:xfrm>
            <a:off x="566928" y="2645982"/>
            <a:ext cx="1794053" cy="150813"/>
          </a:xfrm>
          <a:prstGeom prst="rect">
            <a:avLst/>
          </a:prstGeom>
          <a:noFill/>
          <a:ln/>
        </p:spPr>
        <p:txBody>
          <a:bodyPr wrap="square" lIns="0" tIns="0" rIns="0" bIns="0" rtlCol="0" anchor="ctr"/>
          <a:lstStyle/>
          <a:p>
            <a:pPr indent="0" marL="0">
              <a:buNone/>
            </a:pPr>
            <a:r>
              <a:rPr lang="en-US" sz="950" b="1" dirty="0">
                <a:solidFill>
                  <a:srgbClr val="2F7A4B"/>
                </a:solidFill>
                <a:latin typeface="Meiryo" pitchFamily="34" charset="0"/>
                <a:ea typeface="Meiryo" pitchFamily="34" charset="-122"/>
                <a:cs typeface="Meiryo" pitchFamily="34" charset="-120"/>
              </a:rPr>
              <a:t>フリースタイルバスケット</a:t>
            </a:r>
            <a:endParaRPr lang="en-US" sz="950" dirty="0"/>
          </a:p>
        </p:txBody>
      </p:sp>
      <p:sp>
        <p:nvSpPr>
          <p:cNvPr id="37" name="Text 35"/>
          <p:cNvSpPr/>
          <p:nvPr/>
        </p:nvSpPr>
        <p:spPr>
          <a:xfrm>
            <a:off x="566928" y="2796794"/>
            <a:ext cx="1794053" cy="316230"/>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ボールと身体で見せる。夜の主役のひとつ。</a:t>
            </a:r>
            <a:endParaRPr lang="en-US" sz="830" dirty="0"/>
          </a:p>
        </p:txBody>
      </p:sp>
      <p:sp>
        <p:nvSpPr>
          <p:cNvPr id="38" name="Shape 36"/>
          <p:cNvSpPr/>
          <p:nvPr/>
        </p:nvSpPr>
        <p:spPr>
          <a:xfrm>
            <a:off x="2507285" y="2229930"/>
            <a:ext cx="1794053" cy="18288"/>
          </a:xfrm>
          <a:prstGeom prst="rect">
            <a:avLst/>
          </a:prstGeom>
          <a:solidFill>
            <a:srgbClr val="16211A"/>
          </a:solidFill>
          <a:ln/>
        </p:spPr>
      </p:sp>
      <p:sp>
        <p:nvSpPr>
          <p:cNvPr id="39" name="Text 37"/>
          <p:cNvSpPr/>
          <p:nvPr/>
        </p:nvSpPr>
        <p:spPr>
          <a:xfrm>
            <a:off x="2507285" y="2303082"/>
            <a:ext cx="1794053"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NIGHT 07</a:t>
            </a:r>
            <a:endParaRPr lang="en-US" sz="750" dirty="0"/>
          </a:p>
        </p:txBody>
      </p:sp>
      <p:sp>
        <p:nvSpPr>
          <p:cNvPr id="40" name="Text 38"/>
          <p:cNvSpPr/>
          <p:nvPr/>
        </p:nvSpPr>
        <p:spPr>
          <a:xfrm>
            <a:off x="2507285" y="2485962"/>
            <a:ext cx="1794053"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DJ</a:t>
            </a:r>
            <a:endParaRPr lang="en-US" sz="1050" dirty="0"/>
          </a:p>
        </p:txBody>
      </p:sp>
      <p:sp>
        <p:nvSpPr>
          <p:cNvPr id="41" name="Text 39"/>
          <p:cNvSpPr/>
          <p:nvPr/>
        </p:nvSpPr>
        <p:spPr>
          <a:xfrm>
            <a:off x="2507285" y="2645982"/>
            <a:ext cx="1794053" cy="150813"/>
          </a:xfrm>
          <a:prstGeom prst="rect">
            <a:avLst/>
          </a:prstGeom>
          <a:noFill/>
          <a:ln/>
        </p:spPr>
        <p:txBody>
          <a:bodyPr wrap="square" lIns="0" tIns="0" rIns="0" bIns="0" rtlCol="0" anchor="ctr"/>
          <a:lstStyle/>
          <a:p>
            <a:pPr indent="0" marL="0">
              <a:buNone/>
            </a:pPr>
            <a:r>
              <a:rPr lang="en-US" sz="950" b="1" dirty="0">
                <a:solidFill>
                  <a:srgbClr val="2F7A4B"/>
                </a:solidFill>
                <a:latin typeface="Meiryo" pitchFamily="34" charset="0"/>
                <a:ea typeface="Meiryo" pitchFamily="34" charset="-122"/>
                <a:cs typeface="Meiryo" pitchFamily="34" charset="-120"/>
              </a:rPr>
              <a:t>音でフロアをつくる</a:t>
            </a:r>
            <a:endParaRPr lang="en-US" sz="950" dirty="0"/>
          </a:p>
        </p:txBody>
      </p:sp>
      <p:sp>
        <p:nvSpPr>
          <p:cNvPr id="42" name="Text 40"/>
          <p:cNvSpPr/>
          <p:nvPr/>
        </p:nvSpPr>
        <p:spPr>
          <a:xfrm>
            <a:off x="2507285" y="2796794"/>
            <a:ext cx="1794053" cy="316230"/>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B1F をひとつのフロアとして成立させる軸。</a:t>
            </a:r>
            <a:endParaRPr lang="en-US" sz="830" dirty="0"/>
          </a:p>
        </p:txBody>
      </p:sp>
      <p:sp>
        <p:nvSpPr>
          <p:cNvPr id="43" name="Shape 41"/>
          <p:cNvSpPr/>
          <p:nvPr/>
        </p:nvSpPr>
        <p:spPr>
          <a:xfrm>
            <a:off x="4447642" y="2229930"/>
            <a:ext cx="1794053" cy="18288"/>
          </a:xfrm>
          <a:prstGeom prst="rect">
            <a:avLst/>
          </a:prstGeom>
          <a:solidFill>
            <a:srgbClr val="16211A"/>
          </a:solidFill>
          <a:ln/>
        </p:spPr>
      </p:sp>
      <p:sp>
        <p:nvSpPr>
          <p:cNvPr id="44" name="Text 42"/>
          <p:cNvSpPr/>
          <p:nvPr/>
        </p:nvSpPr>
        <p:spPr>
          <a:xfrm>
            <a:off x="4447642" y="2303082"/>
            <a:ext cx="1794053"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NIGHT 08</a:t>
            </a:r>
            <a:endParaRPr lang="en-US" sz="750" dirty="0"/>
          </a:p>
        </p:txBody>
      </p:sp>
      <p:sp>
        <p:nvSpPr>
          <p:cNvPr id="45" name="Text 43"/>
          <p:cNvSpPr/>
          <p:nvPr/>
        </p:nvSpPr>
        <p:spPr>
          <a:xfrm>
            <a:off x="4447642" y="2485962"/>
            <a:ext cx="1794053"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MC</a:t>
            </a:r>
            <a:endParaRPr lang="en-US" sz="1050" dirty="0"/>
          </a:p>
        </p:txBody>
      </p:sp>
      <p:sp>
        <p:nvSpPr>
          <p:cNvPr id="46" name="Text 44"/>
          <p:cNvSpPr/>
          <p:nvPr/>
        </p:nvSpPr>
        <p:spPr>
          <a:xfrm>
            <a:off x="4447642" y="2645982"/>
            <a:ext cx="1794053" cy="150813"/>
          </a:xfrm>
          <a:prstGeom prst="rect">
            <a:avLst/>
          </a:prstGeom>
          <a:noFill/>
          <a:ln/>
        </p:spPr>
        <p:txBody>
          <a:bodyPr wrap="square" lIns="0" tIns="0" rIns="0" bIns="0" rtlCol="0" anchor="ctr"/>
          <a:lstStyle/>
          <a:p>
            <a:pPr indent="0" marL="0">
              <a:buNone/>
            </a:pPr>
            <a:r>
              <a:rPr lang="en-US" sz="950" b="1" dirty="0">
                <a:solidFill>
                  <a:srgbClr val="2F7A4B"/>
                </a:solidFill>
                <a:latin typeface="Meiryo" pitchFamily="34" charset="0"/>
                <a:ea typeface="Meiryo" pitchFamily="34" charset="-122"/>
                <a:cs typeface="Meiryo" pitchFamily="34" charset="-120"/>
              </a:rPr>
              <a:t>その場をつなぐ声</a:t>
            </a:r>
            <a:endParaRPr lang="en-US" sz="950" dirty="0"/>
          </a:p>
        </p:txBody>
      </p:sp>
      <p:sp>
        <p:nvSpPr>
          <p:cNvPr id="47" name="Text 45"/>
          <p:cNvSpPr/>
          <p:nvPr/>
        </p:nvSpPr>
        <p:spPr>
          <a:xfrm>
            <a:off x="4447642" y="2796794"/>
            <a:ext cx="1794053" cy="316230"/>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来場者・出演者・ブランドの三者をつなぐ。</a:t>
            </a:r>
            <a:endParaRPr lang="en-US" sz="830" dirty="0"/>
          </a:p>
        </p:txBody>
      </p:sp>
      <p:sp>
        <p:nvSpPr>
          <p:cNvPr id="48" name="Shape 46"/>
          <p:cNvSpPr/>
          <p:nvPr/>
        </p:nvSpPr>
        <p:spPr>
          <a:xfrm>
            <a:off x="6387998" y="2229930"/>
            <a:ext cx="1794053" cy="18288"/>
          </a:xfrm>
          <a:prstGeom prst="rect">
            <a:avLst/>
          </a:prstGeom>
          <a:solidFill>
            <a:srgbClr val="16211A"/>
          </a:solidFill>
          <a:ln/>
        </p:spPr>
      </p:sp>
      <p:sp>
        <p:nvSpPr>
          <p:cNvPr id="49" name="Text 47"/>
          <p:cNvSpPr/>
          <p:nvPr/>
        </p:nvSpPr>
        <p:spPr>
          <a:xfrm>
            <a:off x="6387998" y="2303082"/>
            <a:ext cx="1794053"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NIGHT 09</a:t>
            </a:r>
            <a:endParaRPr lang="en-US" sz="750" dirty="0"/>
          </a:p>
        </p:txBody>
      </p:sp>
      <p:sp>
        <p:nvSpPr>
          <p:cNvPr id="50" name="Text 48"/>
          <p:cNvSpPr/>
          <p:nvPr/>
        </p:nvSpPr>
        <p:spPr>
          <a:xfrm>
            <a:off x="6387998" y="2485962"/>
            <a:ext cx="1794053"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Showcase</a:t>
            </a:r>
            <a:endParaRPr lang="en-US" sz="1050" dirty="0"/>
          </a:p>
        </p:txBody>
      </p:sp>
      <p:sp>
        <p:nvSpPr>
          <p:cNvPr id="51" name="Text 49"/>
          <p:cNvSpPr/>
          <p:nvPr/>
        </p:nvSpPr>
        <p:spPr>
          <a:xfrm>
            <a:off x="6387998" y="2645982"/>
            <a:ext cx="1794053" cy="150813"/>
          </a:xfrm>
          <a:prstGeom prst="rect">
            <a:avLst/>
          </a:prstGeom>
          <a:noFill/>
          <a:ln/>
        </p:spPr>
        <p:txBody>
          <a:bodyPr wrap="square" lIns="0" tIns="0" rIns="0" bIns="0" rtlCol="0" anchor="ctr"/>
          <a:lstStyle/>
          <a:p>
            <a:pPr indent="0" marL="0">
              <a:buNone/>
            </a:pPr>
            <a:r>
              <a:rPr lang="en-US" sz="950" b="1" dirty="0">
                <a:solidFill>
                  <a:srgbClr val="2F7A4B"/>
                </a:solidFill>
                <a:latin typeface="Meiryo" pitchFamily="34" charset="0"/>
                <a:ea typeface="Meiryo" pitchFamily="34" charset="-122"/>
                <a:cs typeface="Meiryo" pitchFamily="34" charset="-120"/>
              </a:rPr>
              <a:t>ショーケース</a:t>
            </a:r>
            <a:endParaRPr lang="en-US" sz="950" dirty="0"/>
          </a:p>
        </p:txBody>
      </p:sp>
      <p:sp>
        <p:nvSpPr>
          <p:cNvPr id="52" name="Text 50"/>
          <p:cNvSpPr/>
          <p:nvPr/>
        </p:nvSpPr>
        <p:spPr>
          <a:xfrm>
            <a:off x="6387998" y="2796794"/>
            <a:ext cx="1794053" cy="316230"/>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GroovMix の 10 年分を一晩に凝縮して見せる。</a:t>
            </a:r>
            <a:endParaRPr lang="en-US" sz="830" dirty="0"/>
          </a:p>
        </p:txBody>
      </p:sp>
      <p:sp>
        <p:nvSpPr>
          <p:cNvPr id="53" name="Shape 51"/>
          <p:cNvSpPr/>
          <p:nvPr/>
        </p:nvSpPr>
        <p:spPr>
          <a:xfrm>
            <a:off x="8328355" y="2229930"/>
            <a:ext cx="1794053" cy="18288"/>
          </a:xfrm>
          <a:prstGeom prst="rect">
            <a:avLst/>
          </a:prstGeom>
          <a:solidFill>
            <a:srgbClr val="16211A"/>
          </a:solidFill>
          <a:ln/>
        </p:spPr>
      </p:sp>
      <p:sp>
        <p:nvSpPr>
          <p:cNvPr id="54" name="Text 52"/>
          <p:cNvSpPr/>
          <p:nvPr/>
        </p:nvSpPr>
        <p:spPr>
          <a:xfrm>
            <a:off x="8328355" y="2303082"/>
            <a:ext cx="1794053"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NIGHT 10</a:t>
            </a:r>
            <a:endParaRPr lang="en-US" sz="750" dirty="0"/>
          </a:p>
        </p:txBody>
      </p:sp>
      <p:sp>
        <p:nvSpPr>
          <p:cNvPr id="55" name="Text 53"/>
          <p:cNvSpPr/>
          <p:nvPr/>
        </p:nvSpPr>
        <p:spPr>
          <a:xfrm>
            <a:off x="8328355" y="2485962"/>
            <a:ext cx="1794053"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Session</a:t>
            </a:r>
            <a:endParaRPr lang="en-US" sz="1050" dirty="0"/>
          </a:p>
        </p:txBody>
      </p:sp>
      <p:sp>
        <p:nvSpPr>
          <p:cNvPr id="56" name="Text 54"/>
          <p:cNvSpPr/>
          <p:nvPr/>
        </p:nvSpPr>
        <p:spPr>
          <a:xfrm>
            <a:off x="8328355" y="2645982"/>
            <a:ext cx="1794053" cy="150813"/>
          </a:xfrm>
          <a:prstGeom prst="rect">
            <a:avLst/>
          </a:prstGeom>
          <a:noFill/>
          <a:ln/>
        </p:spPr>
        <p:txBody>
          <a:bodyPr wrap="square" lIns="0" tIns="0" rIns="0" bIns="0" rtlCol="0" anchor="ctr"/>
          <a:lstStyle/>
          <a:p>
            <a:pPr indent="0" marL="0">
              <a:buNone/>
            </a:pPr>
            <a:r>
              <a:rPr lang="en-US" sz="950" b="1" dirty="0">
                <a:solidFill>
                  <a:srgbClr val="2F7A4B"/>
                </a:solidFill>
                <a:latin typeface="Meiryo" pitchFamily="34" charset="0"/>
                <a:ea typeface="Meiryo" pitchFamily="34" charset="-122"/>
                <a:cs typeface="Meiryo" pitchFamily="34" charset="-120"/>
              </a:rPr>
              <a:t>交流</a:t>
            </a:r>
            <a:endParaRPr lang="en-US" sz="950" dirty="0"/>
          </a:p>
        </p:txBody>
      </p:sp>
      <p:sp>
        <p:nvSpPr>
          <p:cNvPr id="57" name="Text 55"/>
          <p:cNvSpPr/>
          <p:nvPr/>
        </p:nvSpPr>
        <p:spPr>
          <a:xfrm>
            <a:off x="8328355" y="2796794"/>
            <a:ext cx="1794053" cy="316230"/>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プレイヤーも観る人も同じ床に立つ、締めの時間。</a:t>
            </a:r>
            <a:endParaRPr lang="en-US" sz="830" dirty="0"/>
          </a:p>
        </p:txBody>
      </p:sp>
      <p:sp>
        <p:nvSpPr>
          <p:cNvPr id="58" name="Shape 56"/>
          <p:cNvSpPr/>
          <p:nvPr/>
        </p:nvSpPr>
        <p:spPr>
          <a:xfrm>
            <a:off x="566928" y="3369056"/>
            <a:ext cx="3087624" cy="18288"/>
          </a:xfrm>
          <a:prstGeom prst="rect">
            <a:avLst/>
          </a:prstGeom>
          <a:solidFill>
            <a:srgbClr val="16211A"/>
          </a:solidFill>
          <a:ln/>
        </p:spPr>
      </p:sp>
      <p:sp>
        <p:nvSpPr>
          <p:cNvPr id="59" name="Text 57"/>
          <p:cNvSpPr/>
          <p:nvPr/>
        </p:nvSpPr>
        <p:spPr>
          <a:xfrm>
            <a:off x="566928" y="3442208"/>
            <a:ext cx="3087624"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DAY / 主導</a:t>
            </a:r>
            <a:endParaRPr lang="en-US" sz="750" dirty="0"/>
          </a:p>
        </p:txBody>
      </p:sp>
      <p:sp>
        <p:nvSpPr>
          <p:cNvPr id="60" name="Text 58"/>
          <p:cNvSpPr/>
          <p:nvPr/>
        </p:nvSpPr>
        <p:spPr>
          <a:xfrm>
            <a:off x="566928" y="3625088"/>
            <a:ext cx="3087624"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昼は、こちらで設計する</a:t>
            </a:r>
            <a:endParaRPr lang="en-US" sz="1050" dirty="0"/>
          </a:p>
        </p:txBody>
      </p:sp>
      <p:sp>
        <p:nvSpPr>
          <p:cNvPr id="61" name="Text 59"/>
          <p:cNvSpPr/>
          <p:nvPr/>
        </p:nvSpPr>
        <p:spPr>
          <a:xfrm>
            <a:off x="566928" y="3785108"/>
            <a:ext cx="3087624" cy="316230"/>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01–05 は弊社が企画・運営します。</a:t>
            </a:r>
            <a:pPr indent="0" marL="0">
              <a:lnSpc>
                <a:spcPct val="120000"/>
              </a:lnSpc>
              <a:buNone/>
            </a:pPr>
            <a:r>
              <a:rPr lang="en-US" sz="830" b="1" dirty="0">
                <a:solidFill>
                  <a:srgbClr val="000000"/>
                </a:solidFill>
                <a:latin typeface="Meiryo" pitchFamily="34" charset="0"/>
                <a:ea typeface="Meiryo" pitchFamily="34" charset="-122"/>
                <a:cs typeface="Meiryo" pitchFamily="34" charset="-120"/>
              </a:rPr>
              <a:t>05（Handover）は新設の運用ルール</a:t>
            </a:r>
            <a:pPr indent="0" marL="0">
              <a:lnSpc>
                <a:spcPct val="120000"/>
              </a:lnSpc>
              <a:buNone/>
            </a:pPr>
            <a:r>
              <a:rPr lang="en-US" sz="830" dirty="0">
                <a:solidFill>
                  <a:srgbClr val="000000"/>
                </a:solidFill>
                <a:latin typeface="Meiryo" pitchFamily="34" charset="0"/>
                <a:ea typeface="Meiryo" pitchFamily="34" charset="-122"/>
                <a:cs typeface="Meiryo" pitchFamily="34" charset="-120"/>
              </a:rPr>
              <a:t>で、スタッフ全員が同じ一言で夜を案内します。</a:t>
            </a:r>
            <a:endParaRPr lang="en-US" sz="830" dirty="0"/>
          </a:p>
        </p:txBody>
      </p:sp>
      <p:sp>
        <p:nvSpPr>
          <p:cNvPr id="62" name="Shape 60"/>
          <p:cNvSpPr/>
          <p:nvPr/>
        </p:nvSpPr>
        <p:spPr>
          <a:xfrm>
            <a:off x="3800856" y="3369056"/>
            <a:ext cx="3087624" cy="18288"/>
          </a:xfrm>
          <a:prstGeom prst="rect">
            <a:avLst/>
          </a:prstGeom>
          <a:solidFill>
            <a:srgbClr val="16211A"/>
          </a:solidFill>
          <a:ln/>
        </p:spPr>
      </p:sp>
      <p:sp>
        <p:nvSpPr>
          <p:cNvPr id="63" name="Text 61"/>
          <p:cNvSpPr/>
          <p:nvPr/>
        </p:nvSpPr>
        <p:spPr>
          <a:xfrm>
            <a:off x="3800856" y="3442208"/>
            <a:ext cx="3087624"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NIGHT / 準拠</a:t>
            </a:r>
            <a:endParaRPr lang="en-US" sz="750" dirty="0"/>
          </a:p>
        </p:txBody>
      </p:sp>
      <p:sp>
        <p:nvSpPr>
          <p:cNvPr id="64" name="Text 62"/>
          <p:cNvSpPr/>
          <p:nvPr/>
        </p:nvSpPr>
        <p:spPr>
          <a:xfrm>
            <a:off x="3800856" y="3625088"/>
            <a:ext cx="3087624"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夜は、GroovMix に準じる</a:t>
            </a:r>
            <a:endParaRPr lang="en-US" sz="1050" dirty="0"/>
          </a:p>
        </p:txBody>
      </p:sp>
      <p:sp>
        <p:nvSpPr>
          <p:cNvPr id="65" name="Text 63"/>
          <p:cNvSpPr/>
          <p:nvPr/>
        </p:nvSpPr>
        <p:spPr>
          <a:xfrm>
            <a:off x="3800856" y="3785108"/>
            <a:ext cx="3087624" cy="474345"/>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06–10 は GroovMix 10th の進行に準じます。2FACED としての関わり方（掲出・言及・展示）は事前に調整します。</a:t>
            </a:r>
            <a:pPr indent="0" marL="0">
              <a:lnSpc>
                <a:spcPct val="120000"/>
              </a:lnSpc>
              <a:buNone/>
            </a:pPr>
            <a:r>
              <a:rPr lang="en-US" sz="830" b="1" dirty="0">
                <a:solidFill>
                  <a:srgbClr val="2F7A4B"/>
                </a:solidFill>
                <a:latin typeface="Meiryo" pitchFamily="34" charset="0"/>
                <a:ea typeface="Meiryo" pitchFamily="34" charset="-122"/>
                <a:cs typeface="Meiryo" pitchFamily="34" charset="-120"/>
              </a:rPr>
              <a:t>［要確認］</a:t>
            </a:r>
            <a:endParaRPr lang="en-US" sz="830" dirty="0"/>
          </a:p>
        </p:txBody>
      </p:sp>
      <p:sp>
        <p:nvSpPr>
          <p:cNvPr id="66" name="Shape 64"/>
          <p:cNvSpPr/>
          <p:nvPr/>
        </p:nvSpPr>
        <p:spPr>
          <a:xfrm>
            <a:off x="7034784" y="3369056"/>
            <a:ext cx="3087624" cy="18288"/>
          </a:xfrm>
          <a:prstGeom prst="rect">
            <a:avLst/>
          </a:prstGeom>
          <a:solidFill>
            <a:srgbClr val="16211A"/>
          </a:solidFill>
          <a:ln/>
        </p:spPr>
      </p:sp>
      <p:sp>
        <p:nvSpPr>
          <p:cNvPr id="67" name="Text 65"/>
          <p:cNvSpPr/>
          <p:nvPr/>
        </p:nvSpPr>
        <p:spPr>
          <a:xfrm>
            <a:off x="7034784" y="3442208"/>
            <a:ext cx="3087624"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BALANCE</a:t>
            </a:r>
            <a:endParaRPr lang="en-US" sz="750" dirty="0"/>
          </a:p>
        </p:txBody>
      </p:sp>
      <p:sp>
        <p:nvSpPr>
          <p:cNvPr id="68" name="Text 66"/>
          <p:cNvSpPr/>
          <p:nvPr/>
        </p:nvSpPr>
        <p:spPr>
          <a:xfrm>
            <a:off x="7034784" y="3625088"/>
            <a:ext cx="3087624"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前に出すぎない</a:t>
            </a:r>
            <a:endParaRPr lang="en-US" sz="1050" dirty="0"/>
          </a:p>
        </p:txBody>
      </p:sp>
      <p:sp>
        <p:nvSpPr>
          <p:cNvPr id="69" name="Text 67"/>
          <p:cNvSpPr/>
          <p:nvPr/>
        </p:nvSpPr>
        <p:spPr>
          <a:xfrm>
            <a:off x="7034784" y="3785108"/>
            <a:ext cx="3087624" cy="316230"/>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夜はブランドが主役になりすぎないことが重要です。</a:t>
            </a:r>
            <a:pPr indent="0" marL="0">
              <a:lnSpc>
                <a:spcPct val="120000"/>
              </a:lnSpc>
              <a:buNone/>
            </a:pPr>
            <a:r>
              <a:rPr lang="en-US" sz="830" b="1" dirty="0">
                <a:solidFill>
                  <a:srgbClr val="000000"/>
                </a:solidFill>
                <a:latin typeface="Meiryo" pitchFamily="34" charset="0"/>
                <a:ea typeface="Meiryo" pitchFamily="34" charset="-122"/>
                <a:cs typeface="Meiryo" pitchFamily="34" charset="-120"/>
              </a:rPr>
              <a:t>10周年を祝う場に、2FACED が居る</a:t>
            </a:r>
            <a:pPr indent="0" marL="0">
              <a:lnSpc>
                <a:spcPct val="120000"/>
              </a:lnSpc>
              <a:buNone/>
            </a:pPr>
            <a:r>
              <a:rPr lang="en-US" sz="830" dirty="0">
                <a:solidFill>
                  <a:srgbClr val="000000"/>
                </a:solidFill>
                <a:latin typeface="Meiryo" pitchFamily="34" charset="0"/>
                <a:ea typeface="Meiryo" pitchFamily="34" charset="-122"/>
                <a:cs typeface="Meiryo" pitchFamily="34" charset="-120"/>
              </a:rPr>
              <a:t>——この距離感を保ちます。</a:t>
            </a:r>
            <a:endParaRPr lang="en-US" sz="83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75488"/>
            <a:ext cx="310896" cy="201168"/>
          </a:xfrm>
          <a:prstGeom prst="rect">
            <a:avLst/>
          </a:prstGeom>
          <a:noFill/>
          <a:ln/>
        </p:spPr>
        <p:txBody>
          <a:bodyPr wrap="square" lIns="0" tIns="0" rIns="0" bIns="0" rtlCol="0" anchor="ctr"/>
          <a:lstStyle/>
          <a:p>
            <a:pPr indent="0" marL="0">
              <a:buNone/>
            </a:pPr>
            <a:r>
              <a:rPr lang="en-US" sz="900" b="1" dirty="0">
                <a:solidFill>
                  <a:srgbClr val="2F7A4B"/>
                </a:solidFill>
                <a:latin typeface="Arial" pitchFamily="34" charset="0"/>
                <a:ea typeface="Arial" pitchFamily="34" charset="-122"/>
                <a:cs typeface="Arial" pitchFamily="34" charset="-120"/>
              </a:rPr>
              <a:t>11</a:t>
            </a:r>
            <a:endParaRPr lang="en-US" sz="900" dirty="0"/>
          </a:p>
        </p:txBody>
      </p:sp>
      <p:sp>
        <p:nvSpPr>
          <p:cNvPr id="3" name="Text 1"/>
          <p:cNvSpPr/>
          <p:nvPr/>
        </p:nvSpPr>
        <p:spPr>
          <a:xfrm>
            <a:off x="932688" y="402336"/>
            <a:ext cx="1920240" cy="292608"/>
          </a:xfrm>
          <a:prstGeom prst="rect">
            <a:avLst/>
          </a:prstGeom>
          <a:noFill/>
          <a:ln/>
        </p:spPr>
        <p:txBody>
          <a:bodyPr wrap="square" lIns="0" tIns="0" rIns="0" bIns="0" rtlCol="0" anchor="ctr"/>
          <a:lstStyle/>
          <a:p>
            <a:pPr indent="0" marL="0">
              <a:buNone/>
            </a:pPr>
            <a:r>
              <a:rPr lang="en-US" sz="1600" dirty="0">
                <a:solidFill>
                  <a:srgbClr val="16211A"/>
                </a:solidFill>
                <a:latin typeface="Arial Black" pitchFamily="34" charset="0"/>
                <a:ea typeface="Arial Black" pitchFamily="34" charset="-122"/>
                <a:cs typeface="Arial Black" pitchFamily="34" charset="-120"/>
              </a:rPr>
              <a:t>DECORATION</a:t>
            </a:r>
            <a:endParaRPr lang="en-US" sz="1600" dirty="0"/>
          </a:p>
        </p:txBody>
      </p:sp>
      <p:sp>
        <p:nvSpPr>
          <p:cNvPr id="4" name="Text 2"/>
          <p:cNvSpPr/>
          <p:nvPr/>
        </p:nvSpPr>
        <p:spPr>
          <a:xfrm>
            <a:off x="2852928" y="475488"/>
            <a:ext cx="4206240" cy="219456"/>
          </a:xfrm>
          <a:prstGeom prst="rect">
            <a:avLst/>
          </a:prstGeom>
          <a:noFill/>
          <a:ln/>
        </p:spPr>
        <p:txBody>
          <a:bodyPr wrap="square" lIns="0" tIns="0" rIns="0" bIns="0" rtlCol="0" anchor="ctr"/>
          <a:lstStyle/>
          <a:p>
            <a:pPr indent="0" marL="0">
              <a:buNone/>
            </a:pPr>
            <a:r>
              <a:rPr lang="en-US" sz="950" dirty="0">
                <a:solidFill>
                  <a:srgbClr val="4C5850"/>
                </a:solidFill>
                <a:latin typeface="Meiryo" pitchFamily="34" charset="0"/>
                <a:ea typeface="Meiryo" pitchFamily="34" charset="-122"/>
                <a:cs typeface="Meiryo" pitchFamily="34" charset="-120"/>
              </a:rPr>
              <a:t>装飾の方針</a:t>
            </a:r>
            <a:endParaRPr lang="en-US" sz="950" dirty="0"/>
          </a:p>
        </p:txBody>
      </p:sp>
      <p:sp>
        <p:nvSpPr>
          <p:cNvPr id="5" name="Text 3"/>
          <p:cNvSpPr/>
          <p:nvPr/>
        </p:nvSpPr>
        <p:spPr>
          <a:xfrm>
            <a:off x="6830568" y="475488"/>
            <a:ext cx="3291840" cy="201168"/>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COURT × STREET</a:t>
            </a:r>
            <a:endParaRPr lang="en-US" sz="800" dirty="0"/>
          </a:p>
        </p:txBody>
      </p:sp>
      <p:sp>
        <p:nvSpPr>
          <p:cNvPr id="6" name="Shape 4"/>
          <p:cNvSpPr/>
          <p:nvPr/>
        </p:nvSpPr>
        <p:spPr>
          <a:xfrm>
            <a:off x="566928" y="749808"/>
            <a:ext cx="9555480" cy="16459"/>
          </a:xfrm>
          <a:prstGeom prst="rect">
            <a:avLst/>
          </a:prstGeom>
          <a:solidFill>
            <a:srgbClr val="16211A"/>
          </a:solidFill>
          <a:ln/>
        </p:spPr>
      </p:sp>
      <p:sp>
        <p:nvSpPr>
          <p:cNvPr id="7" name="Text 5"/>
          <p:cNvSpPr/>
          <p:nvPr/>
        </p:nvSpPr>
        <p:spPr>
          <a:xfrm>
            <a:off x="9482328" y="7159752"/>
            <a:ext cx="640080" cy="182880"/>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12</a:t>
            </a:r>
            <a:endParaRPr lang="en-US" sz="800" dirty="0"/>
          </a:p>
        </p:txBody>
      </p:sp>
      <p:sp>
        <p:nvSpPr>
          <p:cNvPr id="8" name="Text 6"/>
          <p:cNvSpPr/>
          <p:nvPr/>
        </p:nvSpPr>
        <p:spPr>
          <a:xfrm>
            <a:off x="566928" y="950976"/>
            <a:ext cx="9555480" cy="447040"/>
          </a:xfrm>
          <a:prstGeom prst="rect">
            <a:avLst/>
          </a:prstGeom>
          <a:noFill/>
          <a:ln/>
        </p:spPr>
        <p:txBody>
          <a:bodyPr wrap="square" lIns="0" tIns="0" rIns="0" bIns="0" rtlCol="0" anchor="t"/>
          <a:lstStyle/>
          <a:p>
            <a:pPr indent="0" marL="0">
              <a:lnSpc>
                <a:spcPct val="125000"/>
              </a:lnSpc>
              <a:buNone/>
            </a:pPr>
            <a:r>
              <a:rPr lang="en-US" sz="1100" b="1" dirty="0">
                <a:solidFill>
                  <a:srgbClr val="000000"/>
                </a:solidFill>
                <a:latin typeface="Meiryo" pitchFamily="34" charset="0"/>
                <a:ea typeface="Meiryo" pitchFamily="34" charset="-122"/>
                <a:cs typeface="Meiryo" pitchFamily="34" charset="-120"/>
              </a:rPr>
              <a:t>COURT × STREET が交差する空間演出。</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 キービジュアル要素を </a:t>
            </a:r>
            <a:pPr indent="0" marL="0">
              <a:lnSpc>
                <a:spcPct val="125000"/>
              </a:lnSpc>
              <a:buNone/>
            </a:pPr>
            <a:r>
              <a:rPr lang="en-US" sz="1100" dirty="0">
                <a:solidFill>
                  <a:srgbClr val="2F7A4B"/>
                </a:solidFill>
                <a:latin typeface="Meiryo" pitchFamily="34" charset="0"/>
                <a:ea typeface="Meiryo" pitchFamily="34" charset="-122"/>
                <a:cs typeface="Meiryo" pitchFamily="34" charset="-120"/>
              </a:rPr>
              <a:t>GREEN（ブランドカラー）／ LINE（コートライン）／ 2FACED（2つの顔）</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 の3点に絞り、 ガラス・階段・床・照明まで同じ世界観で通します。 </a:t>
            </a:r>
            <a:endParaRPr lang="en-US" sz="1100" dirty="0"/>
          </a:p>
        </p:txBody>
      </p:sp>
      <p:sp>
        <p:nvSpPr>
          <p:cNvPr id="9" name="Shape 7"/>
          <p:cNvSpPr/>
          <p:nvPr/>
        </p:nvSpPr>
        <p:spPr>
          <a:xfrm>
            <a:off x="566928" y="1489456"/>
            <a:ext cx="3087624" cy="18288"/>
          </a:xfrm>
          <a:prstGeom prst="rect">
            <a:avLst/>
          </a:prstGeom>
          <a:solidFill>
            <a:srgbClr val="16211A"/>
          </a:solidFill>
          <a:ln/>
        </p:spPr>
      </p:sp>
      <p:sp>
        <p:nvSpPr>
          <p:cNvPr id="10" name="Text 8"/>
          <p:cNvSpPr/>
          <p:nvPr/>
        </p:nvSpPr>
        <p:spPr>
          <a:xfrm>
            <a:off x="566928" y="1562608"/>
            <a:ext cx="3087624"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2FACED</a:t>
            </a:r>
            <a:endParaRPr lang="en-US" sz="750" dirty="0"/>
          </a:p>
        </p:txBody>
      </p:sp>
      <p:sp>
        <p:nvSpPr>
          <p:cNvPr id="11" name="Text 9"/>
          <p:cNvSpPr/>
          <p:nvPr/>
        </p:nvSpPr>
        <p:spPr>
          <a:xfrm>
            <a:off x="566928" y="1745488"/>
            <a:ext cx="3087624"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2つの顔</a:t>
            </a:r>
            <a:endParaRPr lang="en-US" sz="1050" dirty="0"/>
          </a:p>
        </p:txBody>
      </p:sp>
      <p:sp>
        <p:nvSpPr>
          <p:cNvPr id="12" name="Text 10"/>
          <p:cNvSpPr/>
          <p:nvPr/>
        </p:nvSpPr>
        <p:spPr>
          <a:xfrm>
            <a:off x="566928" y="1905508"/>
            <a:ext cx="3087624" cy="316230"/>
          </a:xfrm>
          <a:prstGeom prst="rect">
            <a:avLst/>
          </a:prstGeom>
          <a:noFill/>
          <a:ln/>
        </p:spPr>
        <p:txBody>
          <a:bodyPr wrap="square" lIns="0" tIns="0" rIns="0" bIns="0" rtlCol="0" anchor="t"/>
          <a:lstStyle/>
          <a:p>
            <a:pPr indent="0" marL="0">
              <a:lnSpc>
                <a:spcPct val="120000"/>
              </a:lnSpc>
              <a:buNone/>
            </a:pPr>
            <a:r>
              <a:rPr lang="en-US" sz="830" b="1" dirty="0">
                <a:solidFill>
                  <a:srgbClr val="000000"/>
                </a:solidFill>
                <a:latin typeface="Meiryo" pitchFamily="34" charset="0"/>
                <a:ea typeface="Meiryo" pitchFamily="34" charset="-122"/>
                <a:cs typeface="Meiryo" pitchFamily="34" charset="-120"/>
              </a:rPr>
              <a:t>MID と LOW</a:t>
            </a:r>
            <a:pPr indent="0" marL="0">
              <a:lnSpc>
                <a:spcPct val="120000"/>
              </a:lnSpc>
              <a:buNone/>
            </a:pPr>
            <a:r>
              <a:rPr lang="en-US" sz="830" dirty="0">
                <a:solidFill>
                  <a:srgbClr val="000000"/>
                </a:solidFill>
                <a:latin typeface="Meiryo" pitchFamily="34" charset="0"/>
                <a:ea typeface="Meiryo" pitchFamily="34" charset="-122"/>
                <a:cs typeface="Meiryo" pitchFamily="34" charset="-120"/>
              </a:rPr>
              <a:t> を左右に対置する構造を、展示とグラフィックに展開する。</a:t>
            </a:r>
            <a:endParaRPr lang="en-US" sz="830" dirty="0"/>
          </a:p>
        </p:txBody>
      </p:sp>
      <p:sp>
        <p:nvSpPr>
          <p:cNvPr id="13" name="Shape 11"/>
          <p:cNvSpPr/>
          <p:nvPr/>
        </p:nvSpPr>
        <p:spPr>
          <a:xfrm>
            <a:off x="3800856" y="1489456"/>
            <a:ext cx="3087624" cy="18288"/>
          </a:xfrm>
          <a:prstGeom prst="rect">
            <a:avLst/>
          </a:prstGeom>
          <a:solidFill>
            <a:srgbClr val="16211A"/>
          </a:solidFill>
          <a:ln/>
        </p:spPr>
      </p:sp>
      <p:sp>
        <p:nvSpPr>
          <p:cNvPr id="14" name="Text 12"/>
          <p:cNvSpPr/>
          <p:nvPr/>
        </p:nvSpPr>
        <p:spPr>
          <a:xfrm>
            <a:off x="3800856" y="1562608"/>
            <a:ext cx="3087624"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GREEN</a:t>
            </a:r>
            <a:endParaRPr lang="en-US" sz="750" dirty="0"/>
          </a:p>
        </p:txBody>
      </p:sp>
      <p:sp>
        <p:nvSpPr>
          <p:cNvPr id="15" name="Text 13"/>
          <p:cNvSpPr/>
          <p:nvPr/>
        </p:nvSpPr>
        <p:spPr>
          <a:xfrm>
            <a:off x="3800856" y="1745488"/>
            <a:ext cx="3087624"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ブランドカラー統一</a:t>
            </a:r>
            <a:endParaRPr lang="en-US" sz="1050" dirty="0"/>
          </a:p>
        </p:txBody>
      </p:sp>
      <p:sp>
        <p:nvSpPr>
          <p:cNvPr id="16" name="Text 14"/>
          <p:cNvSpPr/>
          <p:nvPr/>
        </p:nvSpPr>
        <p:spPr>
          <a:xfrm>
            <a:off x="3800856" y="1905508"/>
            <a:ext cx="3087624" cy="316230"/>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メインカラーのグリーンを基調に、</a:t>
            </a:r>
            <a:pPr indent="0" marL="0">
              <a:lnSpc>
                <a:spcPct val="120000"/>
              </a:lnSpc>
              <a:buNone/>
            </a:pPr>
            <a:r>
              <a:rPr lang="en-US" sz="830" b="1" dirty="0">
                <a:solidFill>
                  <a:srgbClr val="000000"/>
                </a:solidFill>
                <a:latin typeface="Meiryo" pitchFamily="34" charset="0"/>
                <a:ea typeface="Meiryo" pitchFamily="34" charset="-122"/>
                <a:cs typeface="Meiryo" pitchFamily="34" charset="-120"/>
              </a:rPr>
              <a:t>ガラス・階段・床・照明まで世界観を統一</a:t>
            </a:r>
            <a:pPr indent="0" marL="0">
              <a:lnSpc>
                <a:spcPct val="120000"/>
              </a:lnSpc>
              <a:buNone/>
            </a:pPr>
            <a:r>
              <a:rPr lang="en-US" sz="830" dirty="0">
                <a:solidFill>
                  <a:srgbClr val="000000"/>
                </a:solidFill>
                <a:latin typeface="Meiryo" pitchFamily="34" charset="0"/>
                <a:ea typeface="Meiryo" pitchFamily="34" charset="-122"/>
                <a:cs typeface="Meiryo" pitchFamily="34" charset="-120"/>
              </a:rPr>
              <a:t>する。</a:t>
            </a:r>
            <a:endParaRPr lang="en-US" sz="830" dirty="0"/>
          </a:p>
        </p:txBody>
      </p:sp>
      <p:sp>
        <p:nvSpPr>
          <p:cNvPr id="17" name="Shape 15"/>
          <p:cNvSpPr/>
          <p:nvPr/>
        </p:nvSpPr>
        <p:spPr>
          <a:xfrm>
            <a:off x="7034784" y="1489456"/>
            <a:ext cx="3087624" cy="18288"/>
          </a:xfrm>
          <a:prstGeom prst="rect">
            <a:avLst/>
          </a:prstGeom>
          <a:solidFill>
            <a:srgbClr val="16211A"/>
          </a:solidFill>
          <a:ln/>
        </p:spPr>
      </p:sp>
      <p:sp>
        <p:nvSpPr>
          <p:cNvPr id="18" name="Text 16"/>
          <p:cNvSpPr/>
          <p:nvPr/>
        </p:nvSpPr>
        <p:spPr>
          <a:xfrm>
            <a:off x="7034784" y="1562608"/>
            <a:ext cx="3087624"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COURT LINE</a:t>
            </a:r>
            <a:endParaRPr lang="en-US" sz="750" dirty="0"/>
          </a:p>
        </p:txBody>
      </p:sp>
      <p:sp>
        <p:nvSpPr>
          <p:cNvPr id="19" name="Text 17"/>
          <p:cNvSpPr/>
          <p:nvPr/>
        </p:nvSpPr>
        <p:spPr>
          <a:xfrm>
            <a:off x="7034784" y="1745488"/>
            <a:ext cx="3087624"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コートラインのグラフィック</a:t>
            </a:r>
            <a:endParaRPr lang="en-US" sz="1050" dirty="0"/>
          </a:p>
        </p:txBody>
      </p:sp>
      <p:sp>
        <p:nvSpPr>
          <p:cNvPr id="20" name="Text 18"/>
          <p:cNvSpPr/>
          <p:nvPr/>
        </p:nvSpPr>
        <p:spPr>
          <a:xfrm>
            <a:off x="7034784" y="1905508"/>
            <a:ext cx="3087624" cy="316230"/>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バスケットコートのラインをモチーフに、</a:t>
            </a:r>
            <a:pPr indent="0" marL="0">
              <a:lnSpc>
                <a:spcPct val="120000"/>
              </a:lnSpc>
              <a:buNone/>
            </a:pPr>
            <a:r>
              <a:rPr lang="en-US" sz="830" b="1" dirty="0">
                <a:solidFill>
                  <a:srgbClr val="000000"/>
                </a:solidFill>
                <a:latin typeface="Meiryo" pitchFamily="34" charset="0"/>
                <a:ea typeface="Meiryo" pitchFamily="34" charset="-122"/>
                <a:cs typeface="Meiryo" pitchFamily="34" charset="-120"/>
              </a:rPr>
              <a:t>床・什器・サインで視線と動線を誘導</a:t>
            </a:r>
            <a:pPr indent="0" marL="0">
              <a:lnSpc>
                <a:spcPct val="120000"/>
              </a:lnSpc>
              <a:buNone/>
            </a:pPr>
            <a:r>
              <a:rPr lang="en-US" sz="830" dirty="0">
                <a:solidFill>
                  <a:srgbClr val="000000"/>
                </a:solidFill>
                <a:latin typeface="Meiryo" pitchFamily="34" charset="0"/>
                <a:ea typeface="Meiryo" pitchFamily="34" charset="-122"/>
                <a:cs typeface="Meiryo" pitchFamily="34" charset="-120"/>
              </a:rPr>
              <a:t>する。</a:t>
            </a:r>
            <a:endParaRPr lang="en-US" sz="830" dirty="0"/>
          </a:p>
        </p:txBody>
      </p:sp>
      <p:sp>
        <p:nvSpPr>
          <p:cNvPr id="21" name="Text 19"/>
          <p:cNvSpPr/>
          <p:nvPr/>
        </p:nvSpPr>
        <p:spPr>
          <a:xfrm>
            <a:off x="566928" y="2477770"/>
            <a:ext cx="4649724" cy="226377"/>
          </a:xfrm>
          <a:prstGeom prst="rect">
            <a:avLst/>
          </a:prstGeom>
          <a:noFill/>
          <a:ln/>
        </p:spPr>
        <p:txBody>
          <a:bodyPr wrap="square" lIns="0" tIns="0" rIns="0" bIns="0" rtlCol="0" anchor="ctr"/>
          <a:lstStyle/>
          <a:p>
            <a:pPr indent="0" marL="0">
              <a:buNone/>
            </a:pPr>
            <a:r>
              <a:rPr lang="en-US" sz="1150" b="1" dirty="0">
                <a:solidFill>
                  <a:srgbClr val="16211A"/>
                </a:solidFill>
                <a:latin typeface="Meiryo" pitchFamily="34" charset="0"/>
                <a:ea typeface="Meiryo" pitchFamily="34" charset="-122"/>
                <a:cs typeface="Meiryo" pitchFamily="34" charset="-120"/>
              </a:rPr>
              <a:t>装飾プランの4つの柱</a:t>
            </a:r>
            <a:endParaRPr lang="en-US" sz="115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566928" y="2759012"/>
          <a:ext cx="4649724" cy="914400"/>
        </p:xfrm>
        <a:graphic>
          <a:graphicData uri="http://schemas.openxmlformats.org/drawingml/2006/table">
            <a:tbl>
              <a:tblPr/>
              <a:tblGrid>
                <a:gridCol w="2324862"/>
                <a:gridCol w="2324862"/>
              </a:tblGrid>
              <a:tr h="640080">
                <a:tc>
                  <a:txBody>
                    <a:bodyPr/>
                    <a:lstStyle/>
                    <a:p>
                      <a:pPr indent="0" marL="0">
                        <a:buNone/>
                      </a:pPr>
                      <a:r>
                        <a:rPr lang="en-US" sz="800" dirty="0">
                          <a:solidFill>
                            <a:srgbClr val="4C5850"/>
                          </a:solidFill>
                          <a:latin typeface="Meiryo" pitchFamily="34" charset="0"/>
                          <a:ea typeface="Meiryo" pitchFamily="34" charset="-122"/>
                          <a:cs typeface="Meiryo" pitchFamily="34" charset="-120"/>
                        </a:rPr>
                        <a:t>01</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800" dirty="0">
                          <a:solidFill>
                            <a:srgbClr val="4C5850"/>
                          </a:solidFill>
                          <a:latin typeface="Meiryo" pitchFamily="34" charset="0"/>
                          <a:ea typeface="Meiryo" pitchFamily="34" charset="-122"/>
                          <a:cs typeface="Meiryo" pitchFamily="34" charset="-120"/>
                        </a:rPr>
                        <a:t>グリーンの世界観統一</a:t>
                      </a:r>
                      <a:endParaRPr lang="en-US" sz="800" dirty="0">
                        <a:latin typeface="Meiryo" charset="0"/>
                        <a:ea typeface="Meiryo" charset="0"/>
                        <a:cs typeface="Meiryo" charset="0"/>
                      </a:endParaRPr>
                    </a:p>
                    <a:p>
                      <a:pPr indent="0" marL="0">
                        <a:buNone/>
                      </a:pPr>
                      <a:r>
                        <a:rPr lang="en-US" sz="800" dirty="0">
                          <a:solidFill>
                            <a:srgbClr val="4C5850"/>
                          </a:solidFill>
                          <a:latin typeface="Meiryo" pitchFamily="34" charset="0"/>
                          <a:ea typeface="Meiryo" pitchFamily="34" charset="-122"/>
                          <a:cs typeface="Meiryo" pitchFamily="34" charset="-120"/>
                        </a:rPr>
                        <a:t>ブランドカラーを空間全体に活かし、ガラス・階段・床・照明まで一体感を演出。</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r>
              <a:tr h="640080">
                <a:tc>
                  <a:txBody>
                    <a:bodyPr/>
                    <a:lstStyle/>
                    <a:p>
                      <a:pPr indent="0" marL="0">
                        <a:buNone/>
                      </a:pPr>
                      <a:r>
                        <a:rPr lang="en-US" sz="800" dirty="0">
                          <a:solidFill>
                            <a:srgbClr val="4C5850"/>
                          </a:solidFill>
                          <a:latin typeface="Meiryo" pitchFamily="34" charset="0"/>
                          <a:ea typeface="Meiryo" pitchFamily="34" charset="-122"/>
                          <a:cs typeface="Meiryo" pitchFamily="34" charset="-120"/>
                        </a:rPr>
                        <a:t>02</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800" dirty="0">
                          <a:solidFill>
                            <a:srgbClr val="4C5850"/>
                          </a:solidFill>
                          <a:latin typeface="Meiryo" pitchFamily="34" charset="0"/>
                          <a:ea typeface="Meiryo" pitchFamily="34" charset="-122"/>
                          <a:cs typeface="Meiryo" pitchFamily="34" charset="-120"/>
                        </a:rPr>
                        <a:t>コートラインのグラフィック</a:t>
                      </a:r>
                      <a:endParaRPr lang="en-US" sz="800" dirty="0">
                        <a:latin typeface="Meiryo" charset="0"/>
                        <a:ea typeface="Meiryo" charset="0"/>
                        <a:cs typeface="Meiryo" charset="0"/>
                      </a:endParaRPr>
                    </a:p>
                    <a:p>
                      <a:pPr indent="0" marL="0">
                        <a:buNone/>
                      </a:pPr>
                      <a:r>
                        <a:rPr lang="en-US" sz="800" dirty="0">
                          <a:solidFill>
                            <a:srgbClr val="4C5850"/>
                          </a:solidFill>
                          <a:latin typeface="Meiryo" pitchFamily="34" charset="0"/>
                          <a:ea typeface="Meiryo" pitchFamily="34" charset="-122"/>
                          <a:cs typeface="Meiryo" pitchFamily="34" charset="-120"/>
                        </a:rPr>
                        <a:t>床・什器・サインでラインを連続させ、上階から B1 への視線・動線を自然に誘導。</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r>
              <a:tr h="640080">
                <a:tc>
                  <a:txBody>
                    <a:bodyPr/>
                    <a:lstStyle/>
                    <a:p>
                      <a:pPr indent="0" marL="0">
                        <a:buNone/>
                      </a:pPr>
                      <a:r>
                        <a:rPr lang="en-US" sz="800" dirty="0">
                          <a:solidFill>
                            <a:srgbClr val="4C5850"/>
                          </a:solidFill>
                          <a:latin typeface="Meiryo" pitchFamily="34" charset="0"/>
                          <a:ea typeface="Meiryo" pitchFamily="34" charset="-122"/>
                          <a:cs typeface="Meiryo" pitchFamily="34" charset="-120"/>
                        </a:rPr>
                        <a:t>03</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800" dirty="0">
                          <a:solidFill>
                            <a:srgbClr val="4C5850"/>
                          </a:solidFill>
                          <a:latin typeface="Meiryo" pitchFamily="34" charset="0"/>
                          <a:ea typeface="Meiryo" pitchFamily="34" charset="-122"/>
                          <a:cs typeface="Meiryo" pitchFamily="34" charset="-120"/>
                        </a:rPr>
                        <a:t>拡散点を一つに絞る</a:t>
                      </a:r>
                      <a:endParaRPr lang="en-US" sz="800" dirty="0">
                        <a:latin typeface="Meiryo" charset="0"/>
                        <a:ea typeface="Meiryo" charset="0"/>
                        <a:cs typeface="Meiryo" charset="0"/>
                      </a:endParaRPr>
                    </a:p>
                    <a:p>
                      <a:pPr indent="0" marL="0">
                        <a:buNone/>
                      </a:pPr>
                      <a:r>
                        <a:rPr lang="en-US" sz="800" dirty="0">
                          <a:solidFill>
                            <a:srgbClr val="4C5850"/>
                          </a:solidFill>
                          <a:latin typeface="Meiryo" pitchFamily="34" charset="0"/>
                          <a:ea typeface="Meiryo" pitchFamily="34" charset="-122"/>
                          <a:cs typeface="Meiryo" pitchFamily="34" charset="-120"/>
                        </a:rPr>
                        <a:t>大型鏡のフォトスポットに集中させる。装飾を増やすのではなく、置く場所を一点に絞る。</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r>
              <a:tr h="640080">
                <a:tc>
                  <a:txBody>
                    <a:bodyPr/>
                    <a:lstStyle/>
                    <a:p>
                      <a:pPr indent="0" marL="0">
                        <a:buNone/>
                      </a:pPr>
                      <a:r>
                        <a:rPr lang="en-US" sz="800" dirty="0">
                          <a:solidFill>
                            <a:srgbClr val="4C5850"/>
                          </a:solidFill>
                          <a:latin typeface="Meiryo" pitchFamily="34" charset="0"/>
                          <a:ea typeface="Meiryo" pitchFamily="34" charset="-122"/>
                          <a:cs typeface="Meiryo" pitchFamily="34" charset="-120"/>
                        </a:rPr>
                        <a:t>04</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800" dirty="0">
                          <a:solidFill>
                            <a:srgbClr val="4C5850"/>
                          </a:solidFill>
                          <a:latin typeface="Meiryo" pitchFamily="34" charset="0"/>
                          <a:ea typeface="Meiryo" pitchFamily="34" charset="-122"/>
                          <a:cs typeface="Meiryo" pitchFamily="34" charset="-120"/>
                        </a:rPr>
                        <a:t>既存什器の最大活用</a:t>
                      </a:r>
                      <a:endParaRPr lang="en-US" sz="800" dirty="0">
                        <a:latin typeface="Meiryo" charset="0"/>
                        <a:ea typeface="Meiryo" charset="0"/>
                        <a:cs typeface="Meiryo" charset="0"/>
                      </a:endParaRPr>
                    </a:p>
                    <a:p>
                      <a:pPr indent="0" marL="0">
                        <a:buNone/>
                      </a:pPr>
                      <a:r>
                        <a:rPr lang="en-US" sz="800" dirty="0">
                          <a:solidFill>
                            <a:srgbClr val="4C5850"/>
                          </a:solidFill>
                          <a:latin typeface="Meiryo" pitchFamily="34" charset="0"/>
                          <a:ea typeface="Meiryo" pitchFamily="34" charset="-122"/>
                          <a:cs typeface="Meiryo" pitchFamily="34" charset="-120"/>
                        </a:rPr>
                        <a:t>キオスク・大型鏡・階段・アーカイブポスターなど既存資産を活かし、造作を最小限にする。</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r>
            </a:tbl>
          </a:graphicData>
        </a:graphic>
      </p:graphicFrame>
      <p:sp>
        <p:nvSpPr>
          <p:cNvPr id="23" name="Text 20"/>
          <p:cNvSpPr/>
          <p:nvPr/>
        </p:nvSpPr>
        <p:spPr>
          <a:xfrm>
            <a:off x="5472684" y="2477770"/>
            <a:ext cx="4649724" cy="226377"/>
          </a:xfrm>
          <a:prstGeom prst="rect">
            <a:avLst/>
          </a:prstGeom>
          <a:noFill/>
          <a:ln/>
        </p:spPr>
        <p:txBody>
          <a:bodyPr wrap="square" lIns="0" tIns="0" rIns="0" bIns="0" rtlCol="0" anchor="ctr"/>
          <a:lstStyle/>
          <a:p>
            <a:pPr indent="0" marL="0">
              <a:buNone/>
            </a:pPr>
            <a:r>
              <a:rPr lang="en-US" sz="1150" b="1" dirty="0">
                <a:solidFill>
                  <a:srgbClr val="16211A"/>
                </a:solidFill>
                <a:latin typeface="Meiryo" pitchFamily="34" charset="0"/>
                <a:ea typeface="Meiryo" pitchFamily="34" charset="-122"/>
                <a:cs typeface="Meiryo" pitchFamily="34" charset="-120"/>
              </a:rPr>
              <a:t>カラー</a:t>
            </a:r>
            <a:endParaRPr lang="en-US" sz="1150" dirty="0"/>
          </a:p>
        </p:txBody>
      </p:sp>
      <p:sp>
        <p:nvSpPr>
          <p:cNvPr id="24" name="Shape 21"/>
          <p:cNvSpPr/>
          <p:nvPr/>
        </p:nvSpPr>
        <p:spPr>
          <a:xfrm>
            <a:off x="5472684" y="2759012"/>
            <a:ext cx="1464564" cy="310896"/>
          </a:xfrm>
          <a:prstGeom prst="rect">
            <a:avLst/>
          </a:prstGeom>
          <a:solidFill>
            <a:srgbClr val="1E2B20"/>
          </a:solidFill>
          <a:ln w="6350">
            <a:solidFill>
              <a:srgbClr val="D8CFB6"/>
            </a:solidFill>
            <a:prstDash val="solid"/>
          </a:ln>
        </p:spPr>
      </p:sp>
      <p:sp>
        <p:nvSpPr>
          <p:cNvPr id="25" name="Text 22"/>
          <p:cNvSpPr/>
          <p:nvPr/>
        </p:nvSpPr>
        <p:spPr>
          <a:xfrm>
            <a:off x="5472684" y="3106483"/>
            <a:ext cx="1464564" cy="146304"/>
          </a:xfrm>
          <a:prstGeom prst="rect">
            <a:avLst/>
          </a:prstGeom>
          <a:noFill/>
          <a:ln/>
        </p:spPr>
        <p:txBody>
          <a:bodyPr wrap="square" lIns="0" tIns="0" rIns="0" bIns="0" rtlCol="0" anchor="ctr"/>
          <a:lstStyle/>
          <a:p>
            <a:pPr indent="0" marL="0">
              <a:buNone/>
            </a:pPr>
            <a:r>
              <a:rPr lang="en-US" sz="750" b="1" dirty="0">
                <a:solidFill>
                  <a:srgbClr val="16211A"/>
                </a:solidFill>
                <a:latin typeface="Arial" pitchFamily="34" charset="0"/>
                <a:ea typeface="Arial" pitchFamily="34" charset="-122"/>
                <a:cs typeface="Arial" pitchFamily="34" charset="-120"/>
              </a:rPr>
              <a:t>DEEP GREEN</a:t>
            </a:r>
            <a:endParaRPr lang="en-US" sz="750" dirty="0"/>
          </a:p>
        </p:txBody>
      </p:sp>
      <p:sp>
        <p:nvSpPr>
          <p:cNvPr id="26" name="Text 23"/>
          <p:cNvSpPr/>
          <p:nvPr/>
        </p:nvSpPr>
        <p:spPr>
          <a:xfrm>
            <a:off x="5472684" y="3252788"/>
            <a:ext cx="1464564" cy="146304"/>
          </a:xfrm>
          <a:prstGeom prst="rect">
            <a:avLst/>
          </a:prstGeom>
          <a:noFill/>
          <a:ln/>
        </p:spPr>
        <p:txBody>
          <a:bodyPr wrap="square" lIns="0" tIns="0" rIns="0" bIns="0" rtlCol="0" anchor="ctr"/>
          <a:lstStyle/>
          <a:p>
            <a:pPr indent="0" marL="0">
              <a:buNone/>
            </a:pPr>
            <a:r>
              <a:rPr lang="en-US" sz="680" dirty="0">
                <a:solidFill>
                  <a:srgbClr val="8B9189"/>
                </a:solidFill>
                <a:latin typeface="Arial" pitchFamily="34" charset="0"/>
                <a:ea typeface="Arial" pitchFamily="34" charset="-122"/>
                <a:cs typeface="Arial" pitchFamily="34" charset="-120"/>
              </a:rPr>
              <a:t>#1E2B20 ／ メインカラー</a:t>
            </a:r>
            <a:endParaRPr lang="en-US" sz="680" dirty="0"/>
          </a:p>
        </p:txBody>
      </p:sp>
      <p:sp>
        <p:nvSpPr>
          <p:cNvPr id="27" name="Shape 24"/>
          <p:cNvSpPr/>
          <p:nvPr/>
        </p:nvSpPr>
        <p:spPr>
          <a:xfrm>
            <a:off x="7065264" y="2759012"/>
            <a:ext cx="1464564" cy="310896"/>
          </a:xfrm>
          <a:prstGeom prst="rect">
            <a:avLst/>
          </a:prstGeom>
          <a:solidFill>
            <a:srgbClr val="E6DCC1"/>
          </a:solidFill>
          <a:ln w="6350">
            <a:solidFill>
              <a:srgbClr val="D8CFB6"/>
            </a:solidFill>
            <a:prstDash val="solid"/>
          </a:ln>
        </p:spPr>
      </p:sp>
      <p:sp>
        <p:nvSpPr>
          <p:cNvPr id="28" name="Text 25"/>
          <p:cNvSpPr/>
          <p:nvPr/>
        </p:nvSpPr>
        <p:spPr>
          <a:xfrm>
            <a:off x="7065264" y="3106483"/>
            <a:ext cx="1464564" cy="146304"/>
          </a:xfrm>
          <a:prstGeom prst="rect">
            <a:avLst/>
          </a:prstGeom>
          <a:noFill/>
          <a:ln/>
        </p:spPr>
        <p:txBody>
          <a:bodyPr wrap="square" lIns="0" tIns="0" rIns="0" bIns="0" rtlCol="0" anchor="ctr"/>
          <a:lstStyle/>
          <a:p>
            <a:pPr indent="0" marL="0">
              <a:buNone/>
            </a:pPr>
            <a:r>
              <a:rPr lang="en-US" sz="750" b="1" dirty="0">
                <a:solidFill>
                  <a:srgbClr val="16211A"/>
                </a:solidFill>
                <a:latin typeface="Arial" pitchFamily="34" charset="0"/>
                <a:ea typeface="Arial" pitchFamily="34" charset="-122"/>
                <a:cs typeface="Arial" pitchFamily="34" charset="-120"/>
              </a:rPr>
              <a:t>BEIGE</a:t>
            </a:r>
            <a:endParaRPr lang="en-US" sz="750" dirty="0"/>
          </a:p>
        </p:txBody>
      </p:sp>
      <p:sp>
        <p:nvSpPr>
          <p:cNvPr id="29" name="Text 26"/>
          <p:cNvSpPr/>
          <p:nvPr/>
        </p:nvSpPr>
        <p:spPr>
          <a:xfrm>
            <a:off x="7065264" y="3252788"/>
            <a:ext cx="1464564" cy="146304"/>
          </a:xfrm>
          <a:prstGeom prst="rect">
            <a:avLst/>
          </a:prstGeom>
          <a:noFill/>
          <a:ln/>
        </p:spPr>
        <p:txBody>
          <a:bodyPr wrap="square" lIns="0" tIns="0" rIns="0" bIns="0" rtlCol="0" anchor="ctr"/>
          <a:lstStyle/>
          <a:p>
            <a:pPr indent="0" marL="0">
              <a:buNone/>
            </a:pPr>
            <a:r>
              <a:rPr lang="en-US" sz="680" dirty="0">
                <a:solidFill>
                  <a:srgbClr val="8B9189"/>
                </a:solidFill>
                <a:latin typeface="Arial" pitchFamily="34" charset="0"/>
                <a:ea typeface="Arial" pitchFamily="34" charset="-122"/>
                <a:cs typeface="Arial" pitchFamily="34" charset="-120"/>
              </a:rPr>
              <a:t>#E6DCC1 ／ コートライン</a:t>
            </a:r>
            <a:endParaRPr lang="en-US" sz="680" dirty="0"/>
          </a:p>
        </p:txBody>
      </p:sp>
      <p:sp>
        <p:nvSpPr>
          <p:cNvPr id="30" name="Shape 27"/>
          <p:cNvSpPr/>
          <p:nvPr/>
        </p:nvSpPr>
        <p:spPr>
          <a:xfrm>
            <a:off x="8657844" y="2759012"/>
            <a:ext cx="1464564" cy="310896"/>
          </a:xfrm>
          <a:prstGeom prst="rect">
            <a:avLst/>
          </a:prstGeom>
          <a:solidFill>
            <a:srgbClr val="2F7A4B"/>
          </a:solidFill>
          <a:ln w="6350">
            <a:solidFill>
              <a:srgbClr val="D8CFB6"/>
            </a:solidFill>
            <a:prstDash val="solid"/>
          </a:ln>
        </p:spPr>
      </p:sp>
      <p:sp>
        <p:nvSpPr>
          <p:cNvPr id="31" name="Text 28"/>
          <p:cNvSpPr/>
          <p:nvPr/>
        </p:nvSpPr>
        <p:spPr>
          <a:xfrm>
            <a:off x="8657844" y="3106483"/>
            <a:ext cx="1464564" cy="146304"/>
          </a:xfrm>
          <a:prstGeom prst="rect">
            <a:avLst/>
          </a:prstGeom>
          <a:noFill/>
          <a:ln/>
        </p:spPr>
        <p:txBody>
          <a:bodyPr wrap="square" lIns="0" tIns="0" rIns="0" bIns="0" rtlCol="0" anchor="ctr"/>
          <a:lstStyle/>
          <a:p>
            <a:pPr indent="0" marL="0">
              <a:buNone/>
            </a:pPr>
            <a:r>
              <a:rPr lang="en-US" sz="750" b="1" dirty="0">
                <a:solidFill>
                  <a:srgbClr val="16211A"/>
                </a:solidFill>
                <a:latin typeface="Arial" pitchFamily="34" charset="0"/>
                <a:ea typeface="Arial" pitchFamily="34" charset="-122"/>
                <a:cs typeface="Arial" pitchFamily="34" charset="-120"/>
              </a:rPr>
              <a:t>COURT GREEN</a:t>
            </a:r>
            <a:endParaRPr lang="en-US" sz="750" dirty="0"/>
          </a:p>
        </p:txBody>
      </p:sp>
      <p:sp>
        <p:nvSpPr>
          <p:cNvPr id="32" name="Text 29"/>
          <p:cNvSpPr/>
          <p:nvPr/>
        </p:nvSpPr>
        <p:spPr>
          <a:xfrm>
            <a:off x="8657844" y="3252788"/>
            <a:ext cx="1464564" cy="146304"/>
          </a:xfrm>
          <a:prstGeom prst="rect">
            <a:avLst/>
          </a:prstGeom>
          <a:noFill/>
          <a:ln/>
        </p:spPr>
        <p:txBody>
          <a:bodyPr wrap="square" lIns="0" tIns="0" rIns="0" bIns="0" rtlCol="0" anchor="ctr"/>
          <a:lstStyle/>
          <a:p>
            <a:pPr indent="0" marL="0">
              <a:buNone/>
            </a:pPr>
            <a:r>
              <a:rPr lang="en-US" sz="680" dirty="0">
                <a:solidFill>
                  <a:srgbClr val="8B9189"/>
                </a:solidFill>
                <a:latin typeface="Arial" pitchFamily="34" charset="0"/>
                <a:ea typeface="Arial" pitchFamily="34" charset="-122"/>
                <a:cs typeface="Arial" pitchFamily="34" charset="-120"/>
              </a:rPr>
              <a:t>#2F7A4B ／ 明るい面の見出し用</a:t>
            </a:r>
            <a:endParaRPr lang="en-US" sz="680" dirty="0"/>
          </a:p>
        </p:txBody>
      </p:sp>
      <p:sp>
        <p:nvSpPr>
          <p:cNvPr id="33" name="Shape 30"/>
          <p:cNvSpPr/>
          <p:nvPr/>
        </p:nvSpPr>
        <p:spPr>
          <a:xfrm>
            <a:off x="5472684" y="3472244"/>
            <a:ext cx="32004" cy="577215"/>
          </a:xfrm>
          <a:prstGeom prst="rect">
            <a:avLst/>
          </a:prstGeom>
          <a:solidFill>
            <a:srgbClr val="2F7A4B"/>
          </a:solidFill>
          <a:ln/>
        </p:spPr>
      </p:sp>
      <p:sp>
        <p:nvSpPr>
          <p:cNvPr id="34" name="Text 31"/>
          <p:cNvSpPr/>
          <p:nvPr/>
        </p:nvSpPr>
        <p:spPr>
          <a:xfrm>
            <a:off x="5591556" y="3472244"/>
            <a:ext cx="4503420" cy="577215"/>
          </a:xfrm>
          <a:prstGeom prst="rect">
            <a:avLst/>
          </a:prstGeom>
          <a:noFill/>
          <a:ln/>
        </p:spPr>
        <p:txBody>
          <a:bodyPr wrap="square" lIns="0" tIns="0" rIns="0" bIns="0" rtlCol="0" anchor="t"/>
          <a:lstStyle/>
          <a:p>
            <a:pPr indent="0" marL="0">
              <a:lnSpc>
                <a:spcPct val="120000"/>
              </a:lnSpc>
              <a:buNone/>
            </a:pPr>
            <a:r>
              <a:rPr lang="en-US" sz="850" b="1" dirty="0">
                <a:solidFill>
                  <a:srgbClr val="000000"/>
                </a:solidFill>
                <a:latin typeface="Meiryo" pitchFamily="34" charset="0"/>
                <a:ea typeface="Meiryo" pitchFamily="34" charset="-122"/>
                <a:cs typeface="Meiryo" pitchFamily="34" charset="-120"/>
              </a:rPr>
              <a:t>本ページ以降の図版は、支給の「converse_2FACED_装飾企画案_01.pdf」（企画段階）からの引用です。</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ご予算を踏まえて絞り込んだ</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実施範囲は P.09</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、図版ごとの実施内容は </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P.13</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に記載しています。 </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図版どおりの全面装飾は行いません。</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a:t>
            </a:r>
            <a:endParaRPr lang="en-US" sz="850" dirty="0"/>
          </a:p>
        </p:txBody>
      </p:sp>
      <p:sp>
        <p:nvSpPr>
          <p:cNvPr id="35" name="Shape 32"/>
          <p:cNvSpPr/>
          <p:nvPr/>
        </p:nvSpPr>
        <p:spPr>
          <a:xfrm>
            <a:off x="5472684" y="4140899"/>
            <a:ext cx="32004" cy="577215"/>
          </a:xfrm>
          <a:prstGeom prst="rect">
            <a:avLst/>
          </a:prstGeom>
          <a:solidFill>
            <a:srgbClr val="2F7A4B"/>
          </a:solidFill>
          <a:ln/>
        </p:spPr>
      </p:sp>
      <p:sp>
        <p:nvSpPr>
          <p:cNvPr id="36" name="Text 33"/>
          <p:cNvSpPr/>
          <p:nvPr/>
        </p:nvSpPr>
        <p:spPr>
          <a:xfrm>
            <a:off x="5591556" y="4140899"/>
            <a:ext cx="4503420" cy="577215"/>
          </a:xfrm>
          <a:prstGeom prst="rect">
            <a:avLst/>
          </a:prstGeom>
          <a:noFill/>
          <a:ln/>
        </p:spPr>
        <p:txBody>
          <a:bodyPr wrap="square" lIns="0" tIns="0" rIns="0" bIns="0" rtlCol="0" anchor="t"/>
          <a:lstStyle/>
          <a:p>
            <a:pPr indent="0" marL="0">
              <a:lnSpc>
                <a:spcPct val="120000"/>
              </a:lnSpc>
              <a:buNone/>
            </a:pPr>
            <a:r>
              <a:rPr lang="en-US" sz="850" b="1" dirty="0">
                <a:solidFill>
                  <a:srgbClr val="000000"/>
                </a:solidFill>
                <a:latin typeface="Meiryo" pitchFamily="34" charset="0"/>
                <a:ea typeface="Meiryo" pitchFamily="34" charset="-122"/>
                <a:cs typeface="Meiryo" pitchFamily="34" charset="-120"/>
              </a:rPr>
              <a:t>ver.2 では、この資料自体のカラーを装飾案に合わせました。</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夜の面を DEEP GREEN、そのアクセントを BEIGE に統一しています。 白い面では上の2色だけでは見出しが立たないため、</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同系で COURT GREEN を1色だけ起こしています</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（装飾の指定色ではありません）。 </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75488"/>
            <a:ext cx="310896" cy="201168"/>
          </a:xfrm>
          <a:prstGeom prst="rect">
            <a:avLst/>
          </a:prstGeom>
          <a:noFill/>
          <a:ln/>
        </p:spPr>
        <p:txBody>
          <a:bodyPr wrap="square" lIns="0" tIns="0" rIns="0" bIns="0" rtlCol="0" anchor="ctr"/>
          <a:lstStyle/>
          <a:p>
            <a:pPr indent="0" marL="0">
              <a:buNone/>
            </a:pPr>
            <a:r>
              <a:rPr lang="en-US" sz="900" b="1" dirty="0">
                <a:solidFill>
                  <a:srgbClr val="2F7A4B"/>
                </a:solidFill>
                <a:latin typeface="Arial" pitchFamily="34" charset="0"/>
                <a:ea typeface="Arial" pitchFamily="34" charset="-122"/>
                <a:cs typeface="Arial" pitchFamily="34" charset="-120"/>
              </a:rPr>
              <a:t>12</a:t>
            </a:r>
            <a:endParaRPr lang="en-US" sz="900" dirty="0"/>
          </a:p>
        </p:txBody>
      </p:sp>
      <p:sp>
        <p:nvSpPr>
          <p:cNvPr id="3" name="Text 1"/>
          <p:cNvSpPr/>
          <p:nvPr/>
        </p:nvSpPr>
        <p:spPr>
          <a:xfrm>
            <a:off x="932688" y="402336"/>
            <a:ext cx="2359152" cy="292608"/>
          </a:xfrm>
          <a:prstGeom prst="rect">
            <a:avLst/>
          </a:prstGeom>
          <a:noFill/>
          <a:ln/>
        </p:spPr>
        <p:txBody>
          <a:bodyPr wrap="square" lIns="0" tIns="0" rIns="0" bIns="0" rtlCol="0" anchor="ctr"/>
          <a:lstStyle/>
          <a:p>
            <a:pPr indent="0" marL="0">
              <a:buNone/>
            </a:pPr>
            <a:r>
              <a:rPr lang="en-US" sz="1600" dirty="0">
                <a:solidFill>
                  <a:srgbClr val="16211A"/>
                </a:solidFill>
                <a:latin typeface="Arial Black" pitchFamily="34" charset="0"/>
                <a:ea typeface="Arial Black" pitchFamily="34" charset="-122"/>
                <a:cs typeface="Arial Black" pitchFamily="34" charset="-120"/>
              </a:rPr>
              <a:t>OVERALL IMAGE</a:t>
            </a:r>
            <a:endParaRPr lang="en-US" sz="1600" dirty="0"/>
          </a:p>
        </p:txBody>
      </p:sp>
      <p:sp>
        <p:nvSpPr>
          <p:cNvPr id="4" name="Text 2"/>
          <p:cNvSpPr/>
          <p:nvPr/>
        </p:nvSpPr>
        <p:spPr>
          <a:xfrm>
            <a:off x="3291840" y="475488"/>
            <a:ext cx="4206240" cy="219456"/>
          </a:xfrm>
          <a:prstGeom prst="rect">
            <a:avLst/>
          </a:prstGeom>
          <a:noFill/>
          <a:ln/>
        </p:spPr>
        <p:txBody>
          <a:bodyPr wrap="square" lIns="0" tIns="0" rIns="0" bIns="0" rtlCol="0" anchor="ctr"/>
          <a:lstStyle/>
          <a:p>
            <a:pPr indent="0" marL="0">
              <a:buNone/>
            </a:pPr>
            <a:r>
              <a:rPr lang="en-US" sz="950" dirty="0">
                <a:solidFill>
                  <a:srgbClr val="4C5850"/>
                </a:solidFill>
                <a:latin typeface="Meiryo" pitchFamily="34" charset="0"/>
                <a:ea typeface="Meiryo" pitchFamily="34" charset="-122"/>
                <a:cs typeface="Meiryo" pitchFamily="34" charset="-120"/>
              </a:rPr>
              <a:t>全体イメージ</a:t>
            </a:r>
            <a:endParaRPr lang="en-US" sz="950" dirty="0"/>
          </a:p>
        </p:txBody>
      </p:sp>
      <p:sp>
        <p:nvSpPr>
          <p:cNvPr id="5" name="Text 3"/>
          <p:cNvSpPr/>
          <p:nvPr/>
        </p:nvSpPr>
        <p:spPr>
          <a:xfrm>
            <a:off x="6830568" y="475488"/>
            <a:ext cx="3291840" cy="201168"/>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GLASS → FLOOR → STAIR → B1</a:t>
            </a:r>
            <a:endParaRPr lang="en-US" sz="800" dirty="0"/>
          </a:p>
        </p:txBody>
      </p:sp>
      <p:sp>
        <p:nvSpPr>
          <p:cNvPr id="6" name="Shape 4"/>
          <p:cNvSpPr/>
          <p:nvPr/>
        </p:nvSpPr>
        <p:spPr>
          <a:xfrm>
            <a:off x="566928" y="749808"/>
            <a:ext cx="9555480" cy="16459"/>
          </a:xfrm>
          <a:prstGeom prst="rect">
            <a:avLst/>
          </a:prstGeom>
          <a:solidFill>
            <a:srgbClr val="16211A"/>
          </a:solidFill>
          <a:ln/>
        </p:spPr>
      </p:sp>
      <p:sp>
        <p:nvSpPr>
          <p:cNvPr id="7" name="Text 5"/>
          <p:cNvSpPr/>
          <p:nvPr/>
        </p:nvSpPr>
        <p:spPr>
          <a:xfrm>
            <a:off x="9482328" y="7159752"/>
            <a:ext cx="640080" cy="182880"/>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13</a:t>
            </a:r>
            <a:endParaRPr lang="en-US" sz="800" dirty="0"/>
          </a:p>
        </p:txBody>
      </p:sp>
      <p:sp>
        <p:nvSpPr>
          <p:cNvPr id="8" name="Text 6"/>
          <p:cNvSpPr/>
          <p:nvPr/>
        </p:nvSpPr>
        <p:spPr>
          <a:xfrm>
            <a:off x="566928" y="950976"/>
            <a:ext cx="9555480" cy="447040"/>
          </a:xfrm>
          <a:prstGeom prst="rect">
            <a:avLst/>
          </a:prstGeom>
          <a:noFill/>
          <a:ln/>
        </p:spPr>
        <p:txBody>
          <a:bodyPr wrap="square" lIns="0" tIns="0" rIns="0" bIns="0" rtlCol="0" anchor="t"/>
          <a:lstStyle/>
          <a:p>
            <a:pPr indent="0" marL="0">
              <a:lnSpc>
                <a:spcPct val="125000"/>
              </a:lnSpc>
              <a:buNone/>
            </a:pPr>
            <a:r>
              <a:rPr lang="en-US" sz="1100" b="1" dirty="0">
                <a:solidFill>
                  <a:srgbClr val="000000"/>
                </a:solidFill>
                <a:latin typeface="Meiryo" pitchFamily="34" charset="0"/>
                <a:ea typeface="Meiryo" pitchFamily="34" charset="-122"/>
                <a:cs typeface="Meiryo" pitchFamily="34" charset="-120"/>
              </a:rPr>
              <a:t>正面から B1 までを一本の線でつなぐ考え方は変えません。</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 ただし </a:t>
            </a:r>
            <a:pPr indent="0" marL="0">
              <a:lnSpc>
                <a:spcPct val="125000"/>
              </a:lnSpc>
              <a:buNone/>
            </a:pPr>
            <a:r>
              <a:rPr lang="en-US" sz="1100" dirty="0">
                <a:solidFill>
                  <a:srgbClr val="2F7A4B"/>
                </a:solidFill>
                <a:latin typeface="Meiryo" pitchFamily="34" charset="0"/>
                <a:ea typeface="Meiryo" pitchFamily="34" charset="-122"/>
                <a:cs typeface="Meiryo" pitchFamily="34" charset="-120"/>
              </a:rPr>
              <a:t>実施は「全面を装飾する」のではなく「効く一点を置く」</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形に絞りました。 以下は支給の装飾企画案の図版と、それに対する実施内容の対応です。 </a:t>
            </a:r>
            <a:endParaRPr lang="en-US" sz="1100" dirty="0"/>
          </a:p>
        </p:txBody>
      </p:sp>
      <p:pic>
        <p:nvPicPr>
          <p:cNvPr id="9" name="Image 0" descr="/Users/ikki/claudeproject/2faced-launch-day-v2/assets/img/deco-exterior.jpg">    </p:cNvPr>
          <p:cNvPicPr>
            <a:picLocks noChangeAspect="1"/>
          </p:cNvPicPr>
          <p:nvPr/>
        </p:nvPicPr>
        <p:blipFill>
          <a:blip r:embed="rId1"/>
          <a:srcRect l="0" r="0" t="0" b="0"/>
          <a:stretch/>
        </p:blipFill>
        <p:spPr>
          <a:xfrm>
            <a:off x="566928" y="1489456"/>
            <a:ext cx="2306574" cy="1568470"/>
          </a:xfrm>
          <a:prstGeom prst="rect">
            <a:avLst/>
          </a:prstGeom>
        </p:spPr>
      </p:pic>
      <p:sp>
        <p:nvSpPr>
          <p:cNvPr id="10" name="Text 7"/>
          <p:cNvSpPr/>
          <p:nvPr/>
        </p:nvSpPr>
        <p:spPr>
          <a:xfrm>
            <a:off x="566928" y="2856758"/>
            <a:ext cx="1845259" cy="182880"/>
          </a:xfrm>
          <a:prstGeom prst="rect">
            <a:avLst/>
          </a:prstGeom>
          <a:solidFill>
            <a:srgbClr val="1E2B20"/>
          </a:solidFill>
          <a:ln/>
        </p:spPr>
        <p:txBody>
          <a:bodyPr wrap="square" lIns="25400" tIns="25400" rIns="25400" bIns="25400" rtlCol="0" anchor="ctr"/>
          <a:lstStyle/>
          <a:p>
            <a:pPr indent="0" marL="0">
              <a:buNone/>
            </a:pPr>
            <a:r>
              <a:rPr lang="en-US" sz="680" b="1" dirty="0">
                <a:solidFill>
                  <a:srgbClr val="FFFFFF"/>
                </a:solidFill>
                <a:latin typeface="Arial" pitchFamily="34" charset="0"/>
                <a:ea typeface="Arial" pitchFamily="34" charset="-122"/>
                <a:cs typeface="Arial" pitchFamily="34" charset="-120"/>
              </a:rPr>
              <a:t>01 Exterior</a:t>
            </a:r>
            <a:endParaRPr lang="en-US" sz="680" dirty="0"/>
          </a:p>
        </p:txBody>
      </p:sp>
      <p:sp>
        <p:nvSpPr>
          <p:cNvPr id="11" name="Text 8"/>
          <p:cNvSpPr/>
          <p:nvPr/>
        </p:nvSpPr>
        <p:spPr>
          <a:xfrm>
            <a:off x="566928" y="3103646"/>
            <a:ext cx="2306574" cy="144780"/>
          </a:xfrm>
          <a:prstGeom prst="rect">
            <a:avLst/>
          </a:prstGeom>
          <a:noFill/>
          <a:ln/>
        </p:spPr>
        <p:txBody>
          <a:bodyPr wrap="square" lIns="0" tIns="0" rIns="0" bIns="0" rtlCol="0" anchor="ctr"/>
          <a:lstStyle/>
          <a:p>
            <a:pPr indent="0" marL="0">
              <a:buNone/>
            </a:pPr>
            <a:r>
              <a:rPr lang="en-US" sz="950" b="1" dirty="0">
                <a:solidFill>
                  <a:srgbClr val="16211A"/>
                </a:solidFill>
                <a:latin typeface="Meiryo" pitchFamily="34" charset="0"/>
                <a:ea typeface="Meiryo" pitchFamily="34" charset="-122"/>
                <a:cs typeface="Meiryo" pitchFamily="34" charset="-120"/>
              </a:rPr>
              <a:t>正面ガラス面</a:t>
            </a:r>
            <a:endParaRPr lang="en-US" sz="950" dirty="0"/>
          </a:p>
        </p:txBody>
      </p:sp>
      <p:sp>
        <p:nvSpPr>
          <p:cNvPr id="12" name="Text 9"/>
          <p:cNvSpPr/>
          <p:nvPr/>
        </p:nvSpPr>
        <p:spPr>
          <a:xfrm>
            <a:off x="566928" y="3248426"/>
            <a:ext cx="2306574" cy="284480"/>
          </a:xfrm>
          <a:prstGeom prst="rect">
            <a:avLst/>
          </a:prstGeom>
          <a:noFill/>
          <a:ln/>
        </p:spPr>
        <p:txBody>
          <a:bodyPr wrap="square" lIns="0" tIns="0" rIns="0" bIns="0" rtlCol="0" anchor="t"/>
          <a:lstStyle/>
          <a:p>
            <a:pPr indent="0" marL="0">
              <a:lnSpc>
                <a:spcPct val="120000"/>
              </a:lnSpc>
              <a:buNone/>
            </a:pPr>
            <a:r>
              <a:rPr lang="en-US" sz="800" dirty="0">
                <a:solidFill>
                  <a:srgbClr val="000000"/>
                </a:solidFill>
                <a:latin typeface="Meiryo" pitchFamily="34" charset="0"/>
                <a:ea typeface="Meiryo" pitchFamily="34" charset="-122"/>
                <a:cs typeface="Meiryo" pitchFamily="34" charset="-120"/>
              </a:rPr>
              <a:t>「2FACED / COURT・STREET」を大胆に配置。通行人の目を引き、来店のきっかけをつくる。</a:t>
            </a:r>
            <a:endParaRPr lang="en-US" sz="800" dirty="0"/>
          </a:p>
        </p:txBody>
      </p:sp>
      <p:pic>
        <p:nvPicPr>
          <p:cNvPr id="13" name="Image 1" descr="/Users/ikki/claudeproject/2faced-launch-day-v2/assets/img/deco-shopfloor.jpg">    </p:cNvPr>
          <p:cNvPicPr>
            <a:picLocks noChangeAspect="1"/>
          </p:cNvPicPr>
          <p:nvPr/>
        </p:nvPicPr>
        <p:blipFill>
          <a:blip r:embed="rId2"/>
          <a:srcRect l="0" r="0" t="0" b="0"/>
          <a:stretch/>
        </p:blipFill>
        <p:spPr>
          <a:xfrm>
            <a:off x="2983230" y="1489456"/>
            <a:ext cx="2306574" cy="1568470"/>
          </a:xfrm>
          <a:prstGeom prst="rect">
            <a:avLst/>
          </a:prstGeom>
        </p:spPr>
      </p:pic>
      <p:sp>
        <p:nvSpPr>
          <p:cNvPr id="14" name="Text 10"/>
          <p:cNvSpPr/>
          <p:nvPr/>
        </p:nvSpPr>
        <p:spPr>
          <a:xfrm>
            <a:off x="2983230" y="2856758"/>
            <a:ext cx="1845259" cy="182880"/>
          </a:xfrm>
          <a:prstGeom prst="rect">
            <a:avLst/>
          </a:prstGeom>
          <a:solidFill>
            <a:srgbClr val="1E2B20"/>
          </a:solidFill>
          <a:ln/>
        </p:spPr>
        <p:txBody>
          <a:bodyPr wrap="square" lIns="25400" tIns="25400" rIns="25400" bIns="25400" rtlCol="0" anchor="ctr"/>
          <a:lstStyle/>
          <a:p>
            <a:pPr indent="0" marL="0">
              <a:buNone/>
            </a:pPr>
            <a:r>
              <a:rPr lang="en-US" sz="680" b="1" dirty="0">
                <a:solidFill>
                  <a:srgbClr val="FFFFFF"/>
                </a:solidFill>
                <a:latin typeface="Arial" pitchFamily="34" charset="0"/>
                <a:ea typeface="Arial" pitchFamily="34" charset="-122"/>
                <a:cs typeface="Arial" pitchFamily="34" charset="-120"/>
              </a:rPr>
              <a:t>02 Shop Floor</a:t>
            </a:r>
            <a:endParaRPr lang="en-US" sz="680" dirty="0"/>
          </a:p>
        </p:txBody>
      </p:sp>
      <p:sp>
        <p:nvSpPr>
          <p:cNvPr id="15" name="Text 11"/>
          <p:cNvSpPr/>
          <p:nvPr/>
        </p:nvSpPr>
        <p:spPr>
          <a:xfrm>
            <a:off x="2983230" y="3103646"/>
            <a:ext cx="2306574" cy="144780"/>
          </a:xfrm>
          <a:prstGeom prst="rect">
            <a:avLst/>
          </a:prstGeom>
          <a:noFill/>
          <a:ln/>
        </p:spPr>
        <p:txBody>
          <a:bodyPr wrap="square" lIns="0" tIns="0" rIns="0" bIns="0" rtlCol="0" anchor="ctr"/>
          <a:lstStyle/>
          <a:p>
            <a:pPr indent="0" marL="0">
              <a:buNone/>
            </a:pPr>
            <a:r>
              <a:rPr lang="en-US" sz="950" b="1" dirty="0">
                <a:solidFill>
                  <a:srgbClr val="16211A"/>
                </a:solidFill>
                <a:latin typeface="Meiryo" pitchFamily="34" charset="0"/>
                <a:ea typeface="Meiryo" pitchFamily="34" charset="-122"/>
                <a:cs typeface="Meiryo" pitchFamily="34" charset="-120"/>
              </a:rPr>
              <a:t>販売フロア</a:t>
            </a:r>
            <a:endParaRPr lang="en-US" sz="950" dirty="0"/>
          </a:p>
        </p:txBody>
      </p:sp>
      <p:sp>
        <p:nvSpPr>
          <p:cNvPr id="16" name="Text 12"/>
          <p:cNvSpPr/>
          <p:nvPr/>
        </p:nvSpPr>
        <p:spPr>
          <a:xfrm>
            <a:off x="2983230" y="3248426"/>
            <a:ext cx="2306574" cy="284480"/>
          </a:xfrm>
          <a:prstGeom prst="rect">
            <a:avLst/>
          </a:prstGeom>
          <a:noFill/>
          <a:ln/>
        </p:spPr>
        <p:txBody>
          <a:bodyPr wrap="square" lIns="0" tIns="0" rIns="0" bIns="0" rtlCol="0" anchor="t"/>
          <a:lstStyle/>
          <a:p>
            <a:pPr indent="0" marL="0">
              <a:lnSpc>
                <a:spcPct val="120000"/>
              </a:lnSpc>
              <a:buNone/>
            </a:pPr>
            <a:r>
              <a:rPr lang="en-US" sz="800" dirty="0">
                <a:solidFill>
                  <a:srgbClr val="000000"/>
                </a:solidFill>
                <a:latin typeface="Meiryo" pitchFamily="34" charset="0"/>
                <a:ea typeface="Meiryo" pitchFamily="34" charset="-122"/>
                <a:cs typeface="Meiryo" pitchFamily="34" charset="-120"/>
              </a:rPr>
              <a:t>MID と LOW を左右に対置。中央に 2FACED を象徴的に置く。</a:t>
            </a:r>
            <a:endParaRPr lang="en-US" sz="800" dirty="0"/>
          </a:p>
        </p:txBody>
      </p:sp>
      <p:pic>
        <p:nvPicPr>
          <p:cNvPr id="17" name="Image 2" descr="/Users/ikki/claudeproject/2faced-launch-day-v2/assets/img/deco-stairflow.jpg">    </p:cNvPr>
          <p:cNvPicPr>
            <a:picLocks noChangeAspect="1"/>
          </p:cNvPicPr>
          <p:nvPr/>
        </p:nvPicPr>
        <p:blipFill>
          <a:blip r:embed="rId3"/>
          <a:srcRect l="0" r="0" t="0" b="0"/>
          <a:stretch/>
        </p:blipFill>
        <p:spPr>
          <a:xfrm>
            <a:off x="5399532" y="1489456"/>
            <a:ext cx="2306574" cy="1568470"/>
          </a:xfrm>
          <a:prstGeom prst="rect">
            <a:avLst/>
          </a:prstGeom>
        </p:spPr>
      </p:pic>
      <p:sp>
        <p:nvSpPr>
          <p:cNvPr id="18" name="Text 13"/>
          <p:cNvSpPr/>
          <p:nvPr/>
        </p:nvSpPr>
        <p:spPr>
          <a:xfrm>
            <a:off x="5399532" y="2856758"/>
            <a:ext cx="1845259" cy="182880"/>
          </a:xfrm>
          <a:prstGeom prst="rect">
            <a:avLst/>
          </a:prstGeom>
          <a:solidFill>
            <a:srgbClr val="1E2B20"/>
          </a:solidFill>
          <a:ln/>
        </p:spPr>
        <p:txBody>
          <a:bodyPr wrap="square" lIns="25400" tIns="25400" rIns="25400" bIns="25400" rtlCol="0" anchor="ctr"/>
          <a:lstStyle/>
          <a:p>
            <a:pPr indent="0" marL="0">
              <a:buNone/>
            </a:pPr>
            <a:r>
              <a:rPr lang="en-US" sz="680" b="1" dirty="0">
                <a:solidFill>
                  <a:srgbClr val="FFFFFF"/>
                </a:solidFill>
                <a:latin typeface="Arial" pitchFamily="34" charset="0"/>
                <a:ea typeface="Arial" pitchFamily="34" charset="-122"/>
                <a:cs typeface="Arial" pitchFamily="34" charset="-120"/>
              </a:rPr>
              <a:t>03 Flow</a:t>
            </a:r>
            <a:endParaRPr lang="en-US" sz="680" dirty="0"/>
          </a:p>
        </p:txBody>
      </p:sp>
      <p:sp>
        <p:nvSpPr>
          <p:cNvPr id="19" name="Text 14"/>
          <p:cNvSpPr/>
          <p:nvPr/>
        </p:nvSpPr>
        <p:spPr>
          <a:xfrm>
            <a:off x="5399532" y="3103646"/>
            <a:ext cx="2306574" cy="144780"/>
          </a:xfrm>
          <a:prstGeom prst="rect">
            <a:avLst/>
          </a:prstGeom>
          <a:noFill/>
          <a:ln/>
        </p:spPr>
        <p:txBody>
          <a:bodyPr wrap="square" lIns="0" tIns="0" rIns="0" bIns="0" rtlCol="0" anchor="ctr"/>
          <a:lstStyle/>
          <a:p>
            <a:pPr indent="0" marL="0">
              <a:buNone/>
            </a:pPr>
            <a:r>
              <a:rPr lang="en-US" sz="950" b="1" dirty="0">
                <a:solidFill>
                  <a:srgbClr val="16211A"/>
                </a:solidFill>
                <a:latin typeface="Meiryo" pitchFamily="34" charset="0"/>
                <a:ea typeface="Meiryo" pitchFamily="34" charset="-122"/>
                <a:cs typeface="Meiryo" pitchFamily="34" charset="-120"/>
              </a:rPr>
              <a:t>B1 への導線</a:t>
            </a:r>
            <a:endParaRPr lang="en-US" sz="950" dirty="0"/>
          </a:p>
        </p:txBody>
      </p:sp>
      <p:sp>
        <p:nvSpPr>
          <p:cNvPr id="20" name="Text 15"/>
          <p:cNvSpPr/>
          <p:nvPr/>
        </p:nvSpPr>
        <p:spPr>
          <a:xfrm>
            <a:off x="5399532" y="3248426"/>
            <a:ext cx="2306574" cy="284480"/>
          </a:xfrm>
          <a:prstGeom prst="rect">
            <a:avLst/>
          </a:prstGeom>
          <a:noFill/>
          <a:ln/>
        </p:spPr>
        <p:txBody>
          <a:bodyPr wrap="square" lIns="0" tIns="0" rIns="0" bIns="0" rtlCol="0" anchor="t"/>
          <a:lstStyle/>
          <a:p>
            <a:pPr indent="0" marL="0">
              <a:lnSpc>
                <a:spcPct val="120000"/>
              </a:lnSpc>
              <a:buNone/>
            </a:pPr>
            <a:r>
              <a:rPr lang="en-US" sz="800" dirty="0">
                <a:solidFill>
                  <a:srgbClr val="000000"/>
                </a:solidFill>
                <a:latin typeface="Meiryo" pitchFamily="34" charset="0"/>
                <a:ea typeface="Meiryo" pitchFamily="34" charset="-122"/>
                <a:cs typeface="Meiryo" pitchFamily="34" charset="-120"/>
              </a:rPr>
              <a:t>床のコートラインが「COURT ／ STREET」を刻みながら、そのまま地下へ導く。</a:t>
            </a:r>
            <a:endParaRPr lang="en-US" sz="800" dirty="0"/>
          </a:p>
        </p:txBody>
      </p:sp>
      <p:pic>
        <p:nvPicPr>
          <p:cNvPr id="21" name="Image 3" descr="/Users/ikki/claudeproject/2faced-launch-day-v2/assets/img/deco-b1dj.jpg">    </p:cNvPr>
          <p:cNvPicPr>
            <a:picLocks noChangeAspect="1"/>
          </p:cNvPicPr>
          <p:nvPr/>
        </p:nvPicPr>
        <p:blipFill>
          <a:blip r:embed="rId4"/>
          <a:srcRect l="0" r="0" t="0" b="0"/>
          <a:stretch/>
        </p:blipFill>
        <p:spPr>
          <a:xfrm>
            <a:off x="7815834" y="1489456"/>
            <a:ext cx="2306574" cy="1568470"/>
          </a:xfrm>
          <a:prstGeom prst="rect">
            <a:avLst/>
          </a:prstGeom>
        </p:spPr>
      </p:pic>
      <p:sp>
        <p:nvSpPr>
          <p:cNvPr id="22" name="Text 16"/>
          <p:cNvSpPr/>
          <p:nvPr/>
        </p:nvSpPr>
        <p:spPr>
          <a:xfrm>
            <a:off x="7815834" y="2856758"/>
            <a:ext cx="1845259" cy="182880"/>
          </a:xfrm>
          <a:prstGeom prst="rect">
            <a:avLst/>
          </a:prstGeom>
          <a:solidFill>
            <a:srgbClr val="1E2B20"/>
          </a:solidFill>
          <a:ln/>
        </p:spPr>
        <p:txBody>
          <a:bodyPr wrap="square" lIns="25400" tIns="25400" rIns="25400" bIns="25400" rtlCol="0" anchor="ctr"/>
          <a:lstStyle/>
          <a:p>
            <a:pPr indent="0" marL="0">
              <a:buNone/>
            </a:pPr>
            <a:r>
              <a:rPr lang="en-US" sz="680" b="1" dirty="0">
                <a:solidFill>
                  <a:srgbClr val="FFFFFF"/>
                </a:solidFill>
                <a:latin typeface="Arial" pitchFamily="34" charset="0"/>
                <a:ea typeface="Arial" pitchFamily="34" charset="-122"/>
                <a:cs typeface="Arial" pitchFamily="34" charset="-120"/>
              </a:rPr>
              <a:t>04 B1</a:t>
            </a:r>
            <a:endParaRPr lang="en-US" sz="680" dirty="0"/>
          </a:p>
        </p:txBody>
      </p:sp>
      <p:sp>
        <p:nvSpPr>
          <p:cNvPr id="23" name="Text 17"/>
          <p:cNvSpPr/>
          <p:nvPr/>
        </p:nvSpPr>
        <p:spPr>
          <a:xfrm>
            <a:off x="7815834" y="3103646"/>
            <a:ext cx="2306574" cy="144780"/>
          </a:xfrm>
          <a:prstGeom prst="rect">
            <a:avLst/>
          </a:prstGeom>
          <a:noFill/>
          <a:ln/>
        </p:spPr>
        <p:txBody>
          <a:bodyPr wrap="square" lIns="0" tIns="0" rIns="0" bIns="0" rtlCol="0" anchor="ctr"/>
          <a:lstStyle/>
          <a:p>
            <a:pPr indent="0" marL="0">
              <a:buNone/>
            </a:pPr>
            <a:r>
              <a:rPr lang="en-US" sz="950" b="1" dirty="0">
                <a:solidFill>
                  <a:srgbClr val="16211A"/>
                </a:solidFill>
                <a:latin typeface="Meiryo" pitchFamily="34" charset="0"/>
                <a:ea typeface="Meiryo" pitchFamily="34" charset="-122"/>
                <a:cs typeface="Meiryo" pitchFamily="34" charset="-120"/>
              </a:rPr>
              <a:t>B1 パフォーマンス</a:t>
            </a:r>
            <a:endParaRPr lang="en-US" sz="950" dirty="0"/>
          </a:p>
        </p:txBody>
      </p:sp>
      <p:sp>
        <p:nvSpPr>
          <p:cNvPr id="24" name="Text 18"/>
          <p:cNvSpPr/>
          <p:nvPr/>
        </p:nvSpPr>
        <p:spPr>
          <a:xfrm>
            <a:off x="7815834" y="3248426"/>
            <a:ext cx="2306574" cy="284480"/>
          </a:xfrm>
          <a:prstGeom prst="rect">
            <a:avLst/>
          </a:prstGeom>
          <a:noFill/>
          <a:ln/>
        </p:spPr>
        <p:txBody>
          <a:bodyPr wrap="square" lIns="0" tIns="0" rIns="0" bIns="0" rtlCol="0" anchor="t"/>
          <a:lstStyle/>
          <a:p>
            <a:pPr indent="0" marL="0">
              <a:lnSpc>
                <a:spcPct val="120000"/>
              </a:lnSpc>
              <a:buNone/>
            </a:pPr>
            <a:r>
              <a:rPr lang="en-US" sz="800" dirty="0">
                <a:solidFill>
                  <a:srgbClr val="000000"/>
                </a:solidFill>
                <a:latin typeface="Meiryo" pitchFamily="34" charset="0"/>
                <a:ea typeface="Meiryo" pitchFamily="34" charset="-122"/>
                <a:cs typeface="Meiryo" pitchFamily="34" charset="-120"/>
              </a:rPr>
              <a:t>「2FACED AFTER HOURS」。COURT × STREET × MUSIC × CULTURE が交差する夜のフロア。</a:t>
            </a:r>
            <a:endParaRPr lang="en-US" sz="800" dirty="0"/>
          </a:p>
        </p:txBody>
      </p:sp>
      <p:sp>
        <p:nvSpPr>
          <p:cNvPr id="25" name="Text 19"/>
          <p:cNvSpPr/>
          <p:nvPr/>
        </p:nvSpPr>
        <p:spPr>
          <a:xfrm>
            <a:off x="566928" y="3633490"/>
            <a:ext cx="4649724" cy="226377"/>
          </a:xfrm>
          <a:prstGeom prst="rect">
            <a:avLst/>
          </a:prstGeom>
          <a:noFill/>
          <a:ln/>
        </p:spPr>
        <p:txBody>
          <a:bodyPr wrap="square" lIns="0" tIns="0" rIns="0" bIns="0" rtlCol="0" anchor="ctr"/>
          <a:lstStyle/>
          <a:p>
            <a:pPr indent="0" marL="0">
              <a:buNone/>
            </a:pPr>
            <a:r>
              <a:rPr lang="en-US" sz="1150" b="1" dirty="0">
                <a:solidFill>
                  <a:srgbClr val="16211A"/>
                </a:solidFill>
                <a:latin typeface="Meiryo" pitchFamily="34" charset="0"/>
                <a:ea typeface="Meiryo" pitchFamily="34" charset="-122"/>
                <a:cs typeface="Meiryo" pitchFamily="34" charset="-120"/>
              </a:rPr>
              <a:t>図版に対する実施の但し書き</a:t>
            </a:r>
            <a:endParaRPr lang="en-US" sz="115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566928" y="3914732"/>
          <a:ext cx="4649724" cy="914400"/>
        </p:xfrm>
        <a:graphic>
          <a:graphicData uri="http://schemas.openxmlformats.org/drawingml/2006/table">
            <a:tbl>
              <a:tblPr/>
              <a:tblGrid>
                <a:gridCol w="2324862"/>
                <a:gridCol w="2324862"/>
              </a:tblGrid>
              <a:tr h="216599">
                <a:tc>
                  <a:txBody>
                    <a:bodyPr/>
                    <a:lstStyle/>
                    <a:p>
                      <a:pPr indent="0" marL="0">
                        <a:buNone/>
                      </a:pPr>
                      <a:r>
                        <a:rPr lang="en-US" sz="730" b="1" dirty="0">
                          <a:solidFill>
                            <a:srgbClr val="8B9189"/>
                          </a:solidFill>
                          <a:latin typeface="Arial" pitchFamily="34" charset="0"/>
                          <a:ea typeface="Arial" pitchFamily="34" charset="-122"/>
                          <a:cs typeface="Arial" pitchFamily="34" charset="-120"/>
                        </a:rPr>
                        <a:t>図版</a:t>
                      </a:r>
                      <a:endParaRPr lang="en-US" sz="730" dirty="0">
                        <a:latin typeface="Arial" charset="0"/>
                        <a:ea typeface="Arial" charset="0"/>
                        <a:cs typeface="Arial"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30" b="1" dirty="0">
                          <a:solidFill>
                            <a:srgbClr val="8B9189"/>
                          </a:solidFill>
                          <a:latin typeface="Arial" pitchFamily="34" charset="0"/>
                          <a:ea typeface="Arial" pitchFamily="34" charset="-122"/>
                          <a:cs typeface="Arial" pitchFamily="34" charset="-120"/>
                        </a:rPr>
                        <a:t>実施内容</a:t>
                      </a:r>
                      <a:endParaRPr lang="en-US" sz="730" dirty="0">
                        <a:latin typeface="Arial" charset="0"/>
                        <a:ea typeface="Arial" charset="0"/>
                        <a:cs typeface="Arial"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r>
              <a:tr h="365760">
                <a:tc>
                  <a:txBody>
                    <a:bodyPr/>
                    <a:lstStyle/>
                    <a:p>
                      <a:pPr indent="0" marL="0">
                        <a:buNone/>
                      </a:pPr>
                      <a:r>
                        <a:rPr lang="en-US" sz="800" dirty="0">
                          <a:solidFill>
                            <a:srgbClr val="4C5850"/>
                          </a:solidFill>
                          <a:latin typeface="Meiryo" pitchFamily="34" charset="0"/>
                          <a:ea typeface="Meiryo" pitchFamily="34" charset="-122"/>
                          <a:cs typeface="Meiryo" pitchFamily="34" charset="-120"/>
                        </a:rPr>
                        <a:t>01 正面ガラス面</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800" dirty="0">
                          <a:solidFill>
                            <a:srgbClr val="4C5850"/>
                          </a:solidFill>
                          <a:latin typeface="Meiryo" pitchFamily="34" charset="0"/>
                          <a:ea typeface="Meiryo" pitchFamily="34" charset="-122"/>
                          <a:cs typeface="Meiryo" pitchFamily="34" charset="-120"/>
                        </a:rPr>
                        <a:t>全面装飾はしない。目を引く要素に限定＋既存アーカイブポスターを活用</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r>
              <a:tr h="365760">
                <a:tc>
                  <a:txBody>
                    <a:bodyPr/>
                    <a:lstStyle/>
                    <a:p>
                      <a:pPr indent="0" marL="0">
                        <a:buNone/>
                      </a:pPr>
                      <a:r>
                        <a:rPr lang="en-US" sz="800" dirty="0">
                          <a:solidFill>
                            <a:srgbClr val="4C5850"/>
                          </a:solidFill>
                          <a:latin typeface="Meiryo" pitchFamily="34" charset="0"/>
                          <a:ea typeface="Meiryo" pitchFamily="34" charset="-122"/>
                          <a:cs typeface="Meiryo" pitchFamily="34" charset="-120"/>
                        </a:rPr>
                        <a:t>02 販売フロア</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800" dirty="0">
                          <a:solidFill>
                            <a:srgbClr val="4C5850"/>
                          </a:solidFill>
                          <a:latin typeface="Meiryo" pitchFamily="34" charset="0"/>
                          <a:ea typeface="Meiryo" pitchFamily="34" charset="-122"/>
                          <a:cs typeface="Meiryo" pitchFamily="34" charset="-120"/>
                        </a:rPr>
                        <a:t>通常営業のまま。MID / LOW の対置展示を店内の一部で行う</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r>
              <a:tr h="365760">
                <a:tc>
                  <a:txBody>
                    <a:bodyPr/>
                    <a:lstStyle/>
                    <a:p>
                      <a:pPr indent="0" marL="0">
                        <a:buNone/>
                      </a:pPr>
                      <a:r>
                        <a:rPr lang="en-US" sz="800" dirty="0">
                          <a:solidFill>
                            <a:srgbClr val="4C5850"/>
                          </a:solidFill>
                          <a:latin typeface="Meiryo" pitchFamily="34" charset="0"/>
                          <a:ea typeface="Meiryo" pitchFamily="34" charset="-122"/>
                          <a:cs typeface="Meiryo" pitchFamily="34" charset="-120"/>
                        </a:rPr>
                        <a:t>03 階段の導線</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800" dirty="0">
                          <a:solidFill>
                            <a:srgbClr val="4C5850"/>
                          </a:solidFill>
                          <a:latin typeface="Meiryo" pitchFamily="34" charset="0"/>
                          <a:ea typeface="Meiryo" pitchFamily="34" charset="-122"/>
                          <a:cs typeface="Meiryo" pitchFamily="34" charset="-120"/>
                        </a:rPr>
                        <a:t>踏面へのシート貼付は不可（凹凸）。パネル等に変更し、階段を降りた先にフロアマットを敷く</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r>
              <a:tr h="365760">
                <a:tc>
                  <a:txBody>
                    <a:bodyPr/>
                    <a:lstStyle/>
                    <a:p>
                      <a:pPr indent="0" marL="0">
                        <a:buNone/>
                      </a:pPr>
                      <a:r>
                        <a:rPr lang="en-US" sz="800" dirty="0">
                          <a:solidFill>
                            <a:srgbClr val="4C5850"/>
                          </a:solidFill>
                          <a:latin typeface="Meiryo" pitchFamily="34" charset="0"/>
                          <a:ea typeface="Meiryo" pitchFamily="34" charset="-122"/>
                          <a:cs typeface="Meiryo" pitchFamily="34" charset="-120"/>
                        </a:rPr>
                        <a:t>04 B1F</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800" dirty="0">
                          <a:solidFill>
                            <a:srgbClr val="4C5850"/>
                          </a:solidFill>
                          <a:latin typeface="Meiryo" pitchFamily="34" charset="0"/>
                          <a:ea typeface="Meiryo" pitchFamily="34" charset="-122"/>
                          <a:cs typeface="Meiryo" pitchFamily="34" charset="-120"/>
                        </a:rPr>
                        <a:t>実施する。ステージは組まずリノリウム等で平面を確保（P.16）</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r>
            </a:tbl>
          </a:graphicData>
        </a:graphic>
      </p:graphicFrame>
      <p:sp>
        <p:nvSpPr>
          <p:cNvPr id="27" name="Shape 20"/>
          <p:cNvSpPr/>
          <p:nvPr/>
        </p:nvSpPr>
        <p:spPr>
          <a:xfrm>
            <a:off x="5472684" y="3633490"/>
            <a:ext cx="32004" cy="577215"/>
          </a:xfrm>
          <a:prstGeom prst="rect">
            <a:avLst/>
          </a:prstGeom>
          <a:solidFill>
            <a:srgbClr val="2F7A4B"/>
          </a:solidFill>
          <a:ln/>
        </p:spPr>
      </p:sp>
      <p:sp>
        <p:nvSpPr>
          <p:cNvPr id="28" name="Text 21"/>
          <p:cNvSpPr/>
          <p:nvPr/>
        </p:nvSpPr>
        <p:spPr>
          <a:xfrm>
            <a:off x="5591556" y="3633490"/>
            <a:ext cx="4503420" cy="577215"/>
          </a:xfrm>
          <a:prstGeom prst="rect">
            <a:avLst/>
          </a:prstGeom>
          <a:noFill/>
          <a:ln/>
        </p:spPr>
        <p:txBody>
          <a:bodyPr wrap="square" lIns="0" tIns="0" rIns="0" bIns="0" rtlCol="0" anchor="t"/>
          <a:lstStyle/>
          <a:p>
            <a:pPr indent="0" marL="0">
              <a:lnSpc>
                <a:spcPct val="120000"/>
              </a:lnSpc>
              <a:buNone/>
            </a:pPr>
            <a:r>
              <a:rPr lang="en-US" sz="850" b="1" dirty="0">
                <a:solidFill>
                  <a:srgbClr val="000000"/>
                </a:solidFill>
                <a:latin typeface="Meiryo" pitchFamily="34" charset="0"/>
                <a:ea typeface="Meiryo" pitchFamily="34" charset="-122"/>
                <a:cs typeface="Meiryo" pitchFamily="34" charset="-120"/>
              </a:rPr>
              <a:t>このページの図版は支給の装飾企画案（企画段階のイメージ）です。</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ご予算を踏まえた実施範囲は </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P.09</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に整理しており、</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図版どおりの全面装飾は行いません。</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左の表が実施内容です。 </a:t>
            </a:r>
            <a:endParaRPr lang="en-US" sz="850" dirty="0"/>
          </a:p>
        </p:txBody>
      </p:sp>
      <p:sp>
        <p:nvSpPr>
          <p:cNvPr id="29" name="Shape 22"/>
          <p:cNvSpPr/>
          <p:nvPr/>
        </p:nvSpPr>
        <p:spPr>
          <a:xfrm>
            <a:off x="5472684" y="4302145"/>
            <a:ext cx="32004" cy="415290"/>
          </a:xfrm>
          <a:prstGeom prst="rect">
            <a:avLst/>
          </a:prstGeom>
          <a:solidFill>
            <a:srgbClr val="D8CFB6"/>
          </a:solidFill>
          <a:ln/>
        </p:spPr>
      </p:sp>
      <p:sp>
        <p:nvSpPr>
          <p:cNvPr id="30" name="Text 23"/>
          <p:cNvSpPr/>
          <p:nvPr/>
        </p:nvSpPr>
        <p:spPr>
          <a:xfrm>
            <a:off x="5591556" y="4302145"/>
            <a:ext cx="4503420" cy="415290"/>
          </a:xfrm>
          <a:prstGeom prst="rect">
            <a:avLst/>
          </a:prstGeom>
          <a:noFill/>
          <a:ln/>
        </p:spPr>
        <p:txBody>
          <a:bodyPr wrap="square" lIns="0" tIns="0" rIns="0" bIns="0" rtlCol="0" anchor="t"/>
          <a:lstStyle/>
          <a:p>
            <a:pPr indent="0" marL="0">
              <a:lnSpc>
                <a:spcPct val="120000"/>
              </a:lnSpc>
              <a:buNone/>
            </a:pPr>
            <a:r>
              <a:rPr lang="en-US" sz="850" dirty="0">
                <a:solidFill>
                  <a:srgbClr val="000000"/>
                </a:solidFill>
                <a:latin typeface="Meiryo" pitchFamily="34" charset="0"/>
                <a:ea typeface="Meiryo" pitchFamily="34" charset="-122"/>
                <a:cs typeface="Meiryo" pitchFamily="34" charset="-120"/>
              </a:rPr>
              <a:t> 支給資料内で地上の販売フロアの表記が </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「1F」（企画概要・階段ページ）</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と </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「2F」（全体イメージ図・導線イメージ）</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で揺れています。階数の確定が必要です。</a:t>
            </a:r>
            <a:pPr indent="0" marL="0">
              <a:lnSpc>
                <a:spcPct val="120000"/>
              </a:lnSpc>
              <a:buNone/>
            </a:pPr>
            <a:r>
              <a:rPr lang="en-US" sz="850" b="1" dirty="0">
                <a:solidFill>
                  <a:srgbClr val="2F7A4B"/>
                </a:solidFill>
                <a:latin typeface="Meiryo" pitchFamily="34" charset="0"/>
                <a:ea typeface="Meiryo" pitchFamily="34" charset="-122"/>
                <a:cs typeface="Meiryo" pitchFamily="34" charset="-120"/>
              </a:rPr>
              <a:t>［要確認］</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75488"/>
            <a:ext cx="310896" cy="201168"/>
          </a:xfrm>
          <a:prstGeom prst="rect">
            <a:avLst/>
          </a:prstGeom>
          <a:noFill/>
          <a:ln/>
        </p:spPr>
        <p:txBody>
          <a:bodyPr wrap="square" lIns="0" tIns="0" rIns="0" bIns="0" rtlCol="0" anchor="ctr"/>
          <a:lstStyle/>
          <a:p>
            <a:pPr indent="0" marL="0">
              <a:buNone/>
            </a:pPr>
            <a:r>
              <a:rPr lang="en-US" sz="900" b="1" dirty="0">
                <a:solidFill>
                  <a:srgbClr val="2F7A4B"/>
                </a:solidFill>
                <a:latin typeface="Arial" pitchFamily="34" charset="0"/>
                <a:ea typeface="Arial" pitchFamily="34" charset="-122"/>
                <a:cs typeface="Arial" pitchFamily="34" charset="-120"/>
              </a:rPr>
              <a:t>13</a:t>
            </a:r>
            <a:endParaRPr lang="en-US" sz="900" dirty="0"/>
          </a:p>
        </p:txBody>
      </p:sp>
      <p:sp>
        <p:nvSpPr>
          <p:cNvPr id="3" name="Text 1"/>
          <p:cNvSpPr/>
          <p:nvPr/>
        </p:nvSpPr>
        <p:spPr>
          <a:xfrm>
            <a:off x="932688" y="402336"/>
            <a:ext cx="2505456" cy="292608"/>
          </a:xfrm>
          <a:prstGeom prst="rect">
            <a:avLst/>
          </a:prstGeom>
          <a:noFill/>
          <a:ln/>
        </p:spPr>
        <p:txBody>
          <a:bodyPr wrap="square" lIns="0" tIns="0" rIns="0" bIns="0" rtlCol="0" anchor="ctr"/>
          <a:lstStyle/>
          <a:p>
            <a:pPr indent="0" marL="0">
              <a:buNone/>
            </a:pPr>
            <a:r>
              <a:rPr lang="en-US" sz="1600" dirty="0">
                <a:solidFill>
                  <a:srgbClr val="16211A"/>
                </a:solidFill>
                <a:latin typeface="Arial Black" pitchFamily="34" charset="0"/>
                <a:ea typeface="Arial Black" pitchFamily="34" charset="-122"/>
                <a:cs typeface="Arial Black" pitchFamily="34" charset="-120"/>
              </a:rPr>
              <a:t>WINDOW &amp; STAIR</a:t>
            </a:r>
            <a:endParaRPr lang="en-US" sz="1600" dirty="0"/>
          </a:p>
        </p:txBody>
      </p:sp>
      <p:sp>
        <p:nvSpPr>
          <p:cNvPr id="4" name="Text 2"/>
          <p:cNvSpPr/>
          <p:nvPr/>
        </p:nvSpPr>
        <p:spPr>
          <a:xfrm>
            <a:off x="3438144" y="475488"/>
            <a:ext cx="4206240" cy="219456"/>
          </a:xfrm>
          <a:prstGeom prst="rect">
            <a:avLst/>
          </a:prstGeom>
          <a:noFill/>
          <a:ln/>
        </p:spPr>
        <p:txBody>
          <a:bodyPr wrap="square" lIns="0" tIns="0" rIns="0" bIns="0" rtlCol="0" anchor="ctr"/>
          <a:lstStyle/>
          <a:p>
            <a:pPr indent="0" marL="0">
              <a:buNone/>
            </a:pPr>
            <a:r>
              <a:rPr lang="en-US" sz="950" dirty="0">
                <a:solidFill>
                  <a:srgbClr val="4C5850"/>
                </a:solidFill>
                <a:latin typeface="Meiryo" pitchFamily="34" charset="0"/>
                <a:ea typeface="Meiryo" pitchFamily="34" charset="-122"/>
                <a:cs typeface="Meiryo" pitchFamily="34" charset="-120"/>
              </a:rPr>
              <a:t>ガラス面と階段</a:t>
            </a:r>
            <a:endParaRPr lang="en-US" sz="950" dirty="0"/>
          </a:p>
        </p:txBody>
      </p:sp>
      <p:sp>
        <p:nvSpPr>
          <p:cNvPr id="5" name="Text 3"/>
          <p:cNvSpPr/>
          <p:nvPr/>
        </p:nvSpPr>
        <p:spPr>
          <a:xfrm>
            <a:off x="6830568" y="475488"/>
            <a:ext cx="3291840" cy="201168"/>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ENTRANCE → UNDERGROUND</a:t>
            </a:r>
            <a:endParaRPr lang="en-US" sz="800" dirty="0"/>
          </a:p>
        </p:txBody>
      </p:sp>
      <p:sp>
        <p:nvSpPr>
          <p:cNvPr id="6" name="Shape 4"/>
          <p:cNvSpPr/>
          <p:nvPr/>
        </p:nvSpPr>
        <p:spPr>
          <a:xfrm>
            <a:off x="566928" y="749808"/>
            <a:ext cx="9555480" cy="16459"/>
          </a:xfrm>
          <a:prstGeom prst="rect">
            <a:avLst/>
          </a:prstGeom>
          <a:solidFill>
            <a:srgbClr val="16211A"/>
          </a:solidFill>
          <a:ln/>
        </p:spPr>
      </p:sp>
      <p:sp>
        <p:nvSpPr>
          <p:cNvPr id="7" name="Text 5"/>
          <p:cNvSpPr/>
          <p:nvPr/>
        </p:nvSpPr>
        <p:spPr>
          <a:xfrm>
            <a:off x="9482328" y="7159752"/>
            <a:ext cx="640080" cy="182880"/>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14</a:t>
            </a:r>
            <a:endParaRPr lang="en-US" sz="800" dirty="0"/>
          </a:p>
        </p:txBody>
      </p:sp>
      <p:sp>
        <p:nvSpPr>
          <p:cNvPr id="8" name="Text 6"/>
          <p:cNvSpPr/>
          <p:nvPr/>
        </p:nvSpPr>
        <p:spPr>
          <a:xfrm>
            <a:off x="566928" y="950976"/>
            <a:ext cx="4649724" cy="182880"/>
          </a:xfrm>
          <a:prstGeom prst="rect">
            <a:avLst/>
          </a:prstGeom>
          <a:noFill/>
          <a:ln/>
        </p:spPr>
        <p:txBody>
          <a:bodyPr wrap="square" lIns="0" tIns="0" rIns="0" bIns="0" rtlCol="0" anchor="ctr"/>
          <a:lstStyle/>
          <a:p>
            <a:pPr indent="0" marL="0">
              <a:buNone/>
            </a:pPr>
            <a:r>
              <a:rPr lang="en-US" sz="800" b="1" spc="200" kern="0" dirty="0">
                <a:solidFill>
                  <a:srgbClr val="2F7A4B"/>
                </a:solidFill>
                <a:latin typeface="Arial" pitchFamily="34" charset="0"/>
                <a:ea typeface="Arial" pitchFamily="34" charset="-122"/>
                <a:cs typeface="Arial" pitchFamily="34" charset="-120"/>
              </a:rPr>
              <a:t>WINDOW ／ 縮小して実施</a:t>
            </a:r>
            <a:endParaRPr lang="en-US" sz="800" dirty="0"/>
          </a:p>
        </p:txBody>
      </p:sp>
      <p:sp>
        <p:nvSpPr>
          <p:cNvPr id="9" name="Text 7"/>
          <p:cNvSpPr/>
          <p:nvPr/>
        </p:nvSpPr>
        <p:spPr>
          <a:xfrm>
            <a:off x="566928" y="1170432"/>
            <a:ext cx="4649724" cy="226377"/>
          </a:xfrm>
          <a:prstGeom prst="rect">
            <a:avLst/>
          </a:prstGeom>
          <a:noFill/>
          <a:ln/>
        </p:spPr>
        <p:txBody>
          <a:bodyPr wrap="square" lIns="0" tIns="0" rIns="0" bIns="0" rtlCol="0" anchor="ctr"/>
          <a:lstStyle/>
          <a:p>
            <a:pPr indent="0" marL="0">
              <a:buNone/>
            </a:pPr>
            <a:r>
              <a:rPr lang="en-US" sz="1150" b="1" dirty="0">
                <a:solidFill>
                  <a:srgbClr val="16211A"/>
                </a:solidFill>
                <a:latin typeface="Meiryo" pitchFamily="34" charset="0"/>
                <a:ea typeface="Meiryo" pitchFamily="34" charset="-122"/>
                <a:cs typeface="Meiryo" pitchFamily="34" charset="-120"/>
              </a:rPr>
              <a:t>全面装飾はせず、目を引く一点に絞る</a:t>
            </a:r>
            <a:endParaRPr lang="en-US" sz="1150" dirty="0"/>
          </a:p>
        </p:txBody>
      </p:sp>
      <p:pic>
        <p:nvPicPr>
          <p:cNvPr id="10" name="Image 0" descr="/Users/ikki/claudeproject/2faced-launch-day-v2/assets/img/deco-window.jpg">    </p:cNvPr>
          <p:cNvPicPr>
            <a:picLocks noChangeAspect="1"/>
          </p:cNvPicPr>
          <p:nvPr/>
        </p:nvPicPr>
        <p:blipFill>
          <a:blip r:embed="rId1"/>
          <a:srcRect l="0" r="0" t="0" b="0"/>
          <a:stretch/>
        </p:blipFill>
        <p:spPr>
          <a:xfrm>
            <a:off x="566928" y="1451674"/>
            <a:ext cx="4649724" cy="2286000"/>
          </a:xfrm>
          <a:prstGeom prst="rect">
            <a:avLst/>
          </a:prstGeom>
        </p:spPr>
      </p:pic>
      <p:sp>
        <p:nvSpPr>
          <p:cNvPr id="11" name="Text 8"/>
          <p:cNvSpPr/>
          <p:nvPr/>
        </p:nvSpPr>
        <p:spPr>
          <a:xfrm>
            <a:off x="566928" y="3810826"/>
            <a:ext cx="4649724" cy="162052"/>
          </a:xfrm>
          <a:prstGeom prst="rect">
            <a:avLst/>
          </a:prstGeom>
          <a:noFill/>
          <a:ln/>
        </p:spPr>
        <p:txBody>
          <a:bodyPr wrap="square" lIns="0" tIns="0" rIns="0" bIns="0" rtlCol="0" anchor="t"/>
          <a:lstStyle/>
          <a:p>
            <a:pPr marL="342900" indent="-342900">
              <a:lnSpc>
                <a:spcPct val="120000"/>
              </a:lnSpc>
              <a:buSzPct val="100000"/>
              <a:buChar char="•"/>
            </a:pPr>
            <a:r>
              <a:rPr lang="en-US" sz="880" b="1" dirty="0">
                <a:solidFill>
                  <a:srgbClr val="000000"/>
                </a:solidFill>
                <a:latin typeface="Meiryo" pitchFamily="34" charset="0"/>
                <a:ea typeface="Meiryo" pitchFamily="34" charset="-122"/>
                <a:cs typeface="Meiryo" pitchFamily="34" charset="-120"/>
              </a:rPr>
              <a:t>ガラス面の全面装飾は行いません</a:t>
            </a:r>
            <a:pPr indent="0" marL="0">
              <a:lnSpc>
                <a:spcPct val="120000"/>
              </a:lnSpc>
              <a:buNone/>
            </a:pPr>
            <a:r>
              <a:rPr lang="en-US" sz="880" dirty="0">
                <a:solidFill>
                  <a:srgbClr val="000000"/>
                </a:solidFill>
                <a:latin typeface="Meiryo" pitchFamily="34" charset="0"/>
                <a:ea typeface="Meiryo" pitchFamily="34" charset="-122"/>
                <a:cs typeface="Meiryo" pitchFamily="34" charset="-120"/>
              </a:rPr>
              <a:t>（費用が見合わないため縮小）</a:t>
            </a:r>
            <a:endParaRPr lang="en-US" sz="880" dirty="0"/>
          </a:p>
        </p:txBody>
      </p:sp>
      <p:sp>
        <p:nvSpPr>
          <p:cNvPr id="12" name="Text 9"/>
          <p:cNvSpPr/>
          <p:nvPr/>
        </p:nvSpPr>
        <p:spPr>
          <a:xfrm>
            <a:off x="566928" y="4018598"/>
            <a:ext cx="4649724" cy="162052"/>
          </a:xfrm>
          <a:prstGeom prst="rect">
            <a:avLst/>
          </a:prstGeom>
          <a:noFill/>
          <a:ln/>
        </p:spPr>
        <p:txBody>
          <a:bodyPr wrap="square" lIns="0" tIns="0" rIns="0" bIns="0" rtlCol="0" anchor="t"/>
          <a:lstStyle/>
          <a:p>
            <a:pPr marL="342900" indent="-342900">
              <a:lnSpc>
                <a:spcPct val="120000"/>
              </a:lnSpc>
              <a:buSzPct val="100000"/>
              <a:buChar char="•"/>
            </a:pPr>
            <a:r>
              <a:rPr lang="en-US" sz="880" dirty="0">
                <a:solidFill>
                  <a:srgbClr val="000000"/>
                </a:solidFill>
                <a:latin typeface="Meiryo" pitchFamily="34" charset="0"/>
                <a:ea typeface="Meiryo" pitchFamily="34" charset="-122"/>
                <a:cs typeface="Meiryo" pitchFamily="34" charset="-120"/>
              </a:rPr>
              <a:t>ロゴ・キーワードなど</a:t>
            </a:r>
            <a:pPr indent="0" marL="0">
              <a:lnSpc>
                <a:spcPct val="120000"/>
              </a:lnSpc>
              <a:buNone/>
            </a:pPr>
            <a:r>
              <a:rPr lang="en-US" sz="880" b="1" dirty="0">
                <a:solidFill>
                  <a:srgbClr val="000000"/>
                </a:solidFill>
                <a:latin typeface="Meiryo" pitchFamily="34" charset="0"/>
                <a:ea typeface="Meiryo" pitchFamily="34" charset="-122"/>
                <a:cs typeface="Meiryo" pitchFamily="34" charset="-120"/>
              </a:rPr>
              <a:t>目を引く要素だけをカッティングシートで制作</a:t>
            </a:r>
            <a:endParaRPr lang="en-US" sz="880" dirty="0"/>
          </a:p>
        </p:txBody>
      </p:sp>
      <p:sp>
        <p:nvSpPr>
          <p:cNvPr id="13" name="Text 10"/>
          <p:cNvSpPr/>
          <p:nvPr/>
        </p:nvSpPr>
        <p:spPr>
          <a:xfrm>
            <a:off x="566928" y="4226370"/>
            <a:ext cx="4649724" cy="162052"/>
          </a:xfrm>
          <a:prstGeom prst="rect">
            <a:avLst/>
          </a:prstGeom>
          <a:noFill/>
          <a:ln/>
        </p:spPr>
        <p:txBody>
          <a:bodyPr wrap="square" lIns="0" tIns="0" rIns="0" bIns="0" rtlCol="0" anchor="t"/>
          <a:lstStyle/>
          <a:p>
            <a:pPr marL="342900" indent="-342900">
              <a:lnSpc>
                <a:spcPct val="120000"/>
              </a:lnSpc>
              <a:buSzPct val="100000"/>
              <a:buChar char="•"/>
            </a:pPr>
            <a:r>
              <a:rPr lang="en-US" sz="880" dirty="0">
                <a:solidFill>
                  <a:srgbClr val="000000"/>
                </a:solidFill>
                <a:latin typeface="Meiryo" pitchFamily="34" charset="0"/>
                <a:ea typeface="Meiryo" pitchFamily="34" charset="-122"/>
                <a:cs typeface="Meiryo" pitchFamily="34" charset="-120"/>
              </a:rPr>
              <a:t>残りの面と壁面は</a:t>
            </a:r>
            <a:pPr indent="0" marL="0">
              <a:lnSpc>
                <a:spcPct val="120000"/>
              </a:lnSpc>
              <a:buNone/>
            </a:pPr>
            <a:r>
              <a:rPr lang="en-US" sz="880" b="1" dirty="0">
                <a:solidFill>
                  <a:srgbClr val="000000"/>
                </a:solidFill>
                <a:latin typeface="Meiryo" pitchFamily="34" charset="0"/>
                <a:ea typeface="Meiryo" pitchFamily="34" charset="-122"/>
                <a:cs typeface="Meiryo" pitchFamily="34" charset="-120"/>
              </a:rPr>
              <a:t>既存のアーカイブポスターを活用</a:t>
            </a:r>
            <a:pPr indent="0" marL="0">
              <a:lnSpc>
                <a:spcPct val="120000"/>
              </a:lnSpc>
              <a:buNone/>
            </a:pPr>
            <a:r>
              <a:rPr lang="en-US" sz="880" dirty="0">
                <a:solidFill>
                  <a:srgbClr val="000000"/>
                </a:solidFill>
                <a:latin typeface="Meiryo" pitchFamily="34" charset="0"/>
                <a:ea typeface="Meiryo" pitchFamily="34" charset="-122"/>
                <a:cs typeface="Meiryo" pitchFamily="34" charset="-120"/>
              </a:rPr>
              <a:t>して世界観を出す</a:t>
            </a:r>
            <a:endParaRPr lang="en-US" sz="880" dirty="0"/>
          </a:p>
        </p:txBody>
      </p:sp>
      <p:sp>
        <p:nvSpPr>
          <p:cNvPr id="14" name="Text 11"/>
          <p:cNvSpPr/>
          <p:nvPr/>
        </p:nvSpPr>
        <p:spPr>
          <a:xfrm>
            <a:off x="566928" y="4434142"/>
            <a:ext cx="4649724" cy="162052"/>
          </a:xfrm>
          <a:prstGeom prst="rect">
            <a:avLst/>
          </a:prstGeom>
          <a:noFill/>
          <a:ln/>
        </p:spPr>
        <p:txBody>
          <a:bodyPr wrap="square" lIns="0" tIns="0" rIns="0" bIns="0" rtlCol="0" anchor="t"/>
          <a:lstStyle/>
          <a:p>
            <a:pPr marL="342900" indent="-342900">
              <a:lnSpc>
                <a:spcPct val="120000"/>
              </a:lnSpc>
              <a:buSzPct val="100000"/>
              <a:buChar char="•"/>
            </a:pPr>
            <a:r>
              <a:rPr lang="en-US" sz="880" dirty="0">
                <a:solidFill>
                  <a:srgbClr val="000000"/>
                </a:solidFill>
                <a:latin typeface="Meiryo" pitchFamily="34" charset="0"/>
                <a:ea typeface="Meiryo" pitchFamily="34" charset="-122"/>
                <a:cs typeface="Meiryo" pitchFamily="34" charset="-120"/>
              </a:rPr>
              <a:t>什器は</a:t>
            </a:r>
            <a:pPr indent="0" marL="0">
              <a:lnSpc>
                <a:spcPct val="120000"/>
              </a:lnSpc>
              <a:buNone/>
            </a:pPr>
            <a:r>
              <a:rPr lang="en-US" sz="880" b="1" dirty="0">
                <a:solidFill>
                  <a:srgbClr val="000000"/>
                </a:solidFill>
                <a:latin typeface="Meiryo" pitchFamily="34" charset="0"/>
                <a:ea typeface="Meiryo" pitchFamily="34" charset="-122"/>
                <a:cs typeface="Meiryo" pitchFamily="34" charset="-120"/>
              </a:rPr>
              <a:t>既存のディスプレイ台を使用</a:t>
            </a:r>
            <a:pPr indent="0" marL="0">
              <a:lnSpc>
                <a:spcPct val="120000"/>
              </a:lnSpc>
              <a:buNone/>
            </a:pPr>
            <a:r>
              <a:rPr lang="en-US" sz="880" dirty="0">
                <a:solidFill>
                  <a:srgbClr val="000000"/>
                </a:solidFill>
                <a:latin typeface="Meiryo" pitchFamily="34" charset="0"/>
                <a:ea typeface="Meiryo" pitchFamily="34" charset="-122"/>
                <a:cs typeface="Meiryo" pitchFamily="34" charset="-120"/>
              </a:rPr>
              <a:t>し、MID / LOW を対置して展示</a:t>
            </a:r>
            <a:endParaRPr lang="en-US" sz="880" dirty="0"/>
          </a:p>
        </p:txBody>
      </p:sp>
      <p:sp>
        <p:nvSpPr>
          <p:cNvPr id="15" name="Text 12"/>
          <p:cNvSpPr/>
          <p:nvPr/>
        </p:nvSpPr>
        <p:spPr>
          <a:xfrm>
            <a:off x="5472684" y="950976"/>
            <a:ext cx="4649724" cy="182880"/>
          </a:xfrm>
          <a:prstGeom prst="rect">
            <a:avLst/>
          </a:prstGeom>
          <a:noFill/>
          <a:ln/>
        </p:spPr>
        <p:txBody>
          <a:bodyPr wrap="square" lIns="0" tIns="0" rIns="0" bIns="0" rtlCol="0" anchor="ctr"/>
          <a:lstStyle/>
          <a:p>
            <a:pPr indent="0" marL="0">
              <a:buNone/>
            </a:pPr>
            <a:r>
              <a:rPr lang="en-US" sz="800" b="1" spc="200" kern="0" dirty="0">
                <a:solidFill>
                  <a:srgbClr val="2F7A4B"/>
                </a:solidFill>
                <a:latin typeface="Arial" pitchFamily="34" charset="0"/>
                <a:ea typeface="Arial" pitchFamily="34" charset="-122"/>
                <a:cs typeface="Arial" pitchFamily="34" charset="-120"/>
              </a:rPr>
              <a:t>STAIR ／ 工法を変更</a:t>
            </a:r>
            <a:endParaRPr lang="en-US" sz="800" dirty="0"/>
          </a:p>
        </p:txBody>
      </p:sp>
      <p:sp>
        <p:nvSpPr>
          <p:cNvPr id="16" name="Text 13"/>
          <p:cNvSpPr/>
          <p:nvPr/>
        </p:nvSpPr>
        <p:spPr>
          <a:xfrm>
            <a:off x="5472684" y="1170432"/>
            <a:ext cx="4649724" cy="226377"/>
          </a:xfrm>
          <a:prstGeom prst="rect">
            <a:avLst/>
          </a:prstGeom>
          <a:noFill/>
          <a:ln/>
        </p:spPr>
        <p:txBody>
          <a:bodyPr wrap="square" lIns="0" tIns="0" rIns="0" bIns="0" rtlCol="0" anchor="ctr"/>
          <a:lstStyle/>
          <a:p>
            <a:pPr indent="0" marL="0">
              <a:buNone/>
            </a:pPr>
            <a:r>
              <a:rPr lang="en-US" sz="1150" b="1" dirty="0">
                <a:solidFill>
                  <a:srgbClr val="16211A"/>
                </a:solidFill>
                <a:latin typeface="Meiryo" pitchFamily="34" charset="0"/>
                <a:ea typeface="Meiryo" pitchFamily="34" charset="-122"/>
                <a:cs typeface="Meiryo" pitchFamily="34" charset="-120"/>
              </a:rPr>
              <a:t>階段はシート不可。パネルと大型鏡で成立させる</a:t>
            </a:r>
            <a:endParaRPr lang="en-US" sz="1150" dirty="0"/>
          </a:p>
        </p:txBody>
      </p:sp>
      <p:pic>
        <p:nvPicPr>
          <p:cNvPr id="17" name="Image 1" descr="/Users/ikki/claudeproject/2faced-launch-day-v2/assets/img/site-stair.jpg">    </p:cNvPr>
          <p:cNvPicPr>
            <a:picLocks noChangeAspect="1"/>
          </p:cNvPicPr>
          <p:nvPr/>
        </p:nvPicPr>
        <p:blipFill>
          <a:blip r:embed="rId2"/>
          <a:srcRect l="0" r="0" t="0" b="0"/>
          <a:stretch/>
        </p:blipFill>
        <p:spPr>
          <a:xfrm>
            <a:off x="5472684" y="1451674"/>
            <a:ext cx="2279142" cy="1640982"/>
          </a:xfrm>
          <a:prstGeom prst="rect">
            <a:avLst/>
          </a:prstGeom>
        </p:spPr>
      </p:pic>
      <p:pic>
        <p:nvPicPr>
          <p:cNvPr id="18" name="Image 2" descr="/Users/ikki/claudeproject/2faced-launch-day-v2/assets/img/mat-after.jpg">    </p:cNvPr>
          <p:cNvPicPr>
            <a:picLocks noChangeAspect="1"/>
          </p:cNvPicPr>
          <p:nvPr/>
        </p:nvPicPr>
        <p:blipFill>
          <a:blip r:embed="rId3"/>
          <a:srcRect l="0" r="0" t="0" b="0"/>
          <a:stretch/>
        </p:blipFill>
        <p:spPr>
          <a:xfrm>
            <a:off x="7843266" y="1451674"/>
            <a:ext cx="2279142" cy="1640982"/>
          </a:xfrm>
          <a:prstGeom prst="rect">
            <a:avLst/>
          </a:prstGeom>
        </p:spPr>
      </p:pic>
      <p:sp>
        <p:nvSpPr>
          <p:cNvPr id="19" name="Text 14"/>
          <p:cNvSpPr/>
          <p:nvPr/>
        </p:nvSpPr>
        <p:spPr>
          <a:xfrm>
            <a:off x="5472684" y="3165808"/>
            <a:ext cx="4649724" cy="324104"/>
          </a:xfrm>
          <a:prstGeom prst="rect">
            <a:avLst/>
          </a:prstGeom>
          <a:noFill/>
          <a:ln/>
        </p:spPr>
        <p:txBody>
          <a:bodyPr wrap="square" lIns="0" tIns="0" rIns="0" bIns="0" rtlCol="0" anchor="t"/>
          <a:lstStyle/>
          <a:p>
            <a:pPr marL="342900" indent="-342900">
              <a:lnSpc>
                <a:spcPct val="120000"/>
              </a:lnSpc>
              <a:buSzPct val="100000"/>
              <a:buChar char="•"/>
            </a:pPr>
            <a:r>
              <a:rPr lang="en-US" sz="880" b="1" dirty="0">
                <a:solidFill>
                  <a:srgbClr val="000000"/>
                </a:solidFill>
                <a:latin typeface="Meiryo" pitchFamily="34" charset="0"/>
                <a:ea typeface="Meiryo" pitchFamily="34" charset="-122"/>
                <a:cs typeface="Meiryo" pitchFamily="34" charset="-120"/>
              </a:rPr>
              <a:t>踏面・蹴込みは凹凸があるためシート貼付ができません。</a:t>
            </a:r>
            <a:pPr indent="0" marL="0">
              <a:lnSpc>
                <a:spcPct val="120000"/>
              </a:lnSpc>
              <a:buNone/>
            </a:pPr>
            <a:r>
              <a:rPr lang="en-US" sz="880" dirty="0">
                <a:solidFill>
                  <a:srgbClr val="000000"/>
                </a:solidFill>
                <a:latin typeface="Meiryo" pitchFamily="34" charset="0"/>
                <a:ea typeface="Meiryo" pitchFamily="34" charset="-122"/>
                <a:cs typeface="Meiryo" pitchFamily="34" charset="-120"/>
              </a:rPr>
              <a:t>パネル等での対応を検討中</a:t>
            </a:r>
            <a:pPr indent="0" marL="0">
              <a:lnSpc>
                <a:spcPct val="120000"/>
              </a:lnSpc>
              <a:buNone/>
            </a:pPr>
            <a:r>
              <a:rPr lang="en-US" sz="880" b="1" dirty="0">
                <a:solidFill>
                  <a:srgbClr val="2F7A4B"/>
                </a:solidFill>
                <a:latin typeface="Meiryo" pitchFamily="34" charset="0"/>
                <a:ea typeface="Meiryo" pitchFamily="34" charset="-122"/>
                <a:cs typeface="Meiryo" pitchFamily="34" charset="-120"/>
              </a:rPr>
              <a:t>［工法検討中］</a:t>
            </a:r>
            <a:endParaRPr lang="en-US" sz="880" dirty="0"/>
          </a:p>
        </p:txBody>
      </p:sp>
      <p:sp>
        <p:nvSpPr>
          <p:cNvPr id="20" name="Text 15"/>
          <p:cNvSpPr/>
          <p:nvPr/>
        </p:nvSpPr>
        <p:spPr>
          <a:xfrm>
            <a:off x="5472684" y="3535632"/>
            <a:ext cx="4649724" cy="324104"/>
          </a:xfrm>
          <a:prstGeom prst="rect">
            <a:avLst/>
          </a:prstGeom>
          <a:noFill/>
          <a:ln/>
        </p:spPr>
        <p:txBody>
          <a:bodyPr wrap="square" lIns="0" tIns="0" rIns="0" bIns="0" rtlCol="0" anchor="t"/>
          <a:lstStyle/>
          <a:p>
            <a:pPr marL="342900" indent="-342900">
              <a:lnSpc>
                <a:spcPct val="120000"/>
              </a:lnSpc>
              <a:buSzPct val="100000"/>
              <a:buChar char="•"/>
            </a:pPr>
            <a:r>
              <a:rPr lang="en-US" sz="880" b="1" dirty="0">
                <a:solidFill>
                  <a:srgbClr val="000000"/>
                </a:solidFill>
                <a:latin typeface="Meiryo" pitchFamily="34" charset="0"/>
                <a:ea typeface="Meiryo" pitchFamily="34" charset="-122"/>
                <a:cs typeface="Meiryo" pitchFamily="34" charset="-120"/>
              </a:rPr>
              <a:t>階段の降り口に面した木枠の縦長ミラー（H 約2,800mm）はカッティングシートで装飾可</a:t>
            </a:r>
            <a:pPr indent="0" marL="0">
              <a:lnSpc>
                <a:spcPct val="120000"/>
              </a:lnSpc>
              <a:buNone/>
            </a:pPr>
            <a:r>
              <a:rPr lang="en-US" sz="880" dirty="0">
                <a:solidFill>
                  <a:srgbClr val="000000"/>
                </a:solidFill>
                <a:latin typeface="Meiryo" pitchFamily="34" charset="0"/>
                <a:ea typeface="Meiryo" pitchFamily="34" charset="-122"/>
                <a:cs typeface="Meiryo" pitchFamily="34" charset="-120"/>
              </a:rPr>
              <a:t>。</a:t>
            </a:r>
            <a:pPr indent="0" marL="0">
              <a:lnSpc>
                <a:spcPct val="120000"/>
              </a:lnSpc>
              <a:buNone/>
            </a:pPr>
            <a:r>
              <a:rPr lang="en-US" sz="880" b="1" dirty="0">
                <a:solidFill>
                  <a:srgbClr val="000000"/>
                </a:solidFill>
                <a:latin typeface="Meiryo" pitchFamily="34" charset="0"/>
                <a:ea typeface="Meiryo" pitchFamily="34" charset="-122"/>
                <a:cs typeface="Meiryo" pitchFamily="34" charset="-120"/>
              </a:rPr>
              <a:t>上部から下部へ縦に通し、中央は空ける</a:t>
            </a:r>
            <a:pPr indent="0" marL="0">
              <a:lnSpc>
                <a:spcPct val="120000"/>
              </a:lnSpc>
              <a:buNone/>
            </a:pPr>
            <a:r>
              <a:rPr lang="en-US" sz="880" dirty="0">
                <a:solidFill>
                  <a:srgbClr val="000000"/>
                </a:solidFill>
                <a:latin typeface="Meiryo" pitchFamily="34" charset="0"/>
                <a:ea typeface="Meiryo" pitchFamily="34" charset="-122"/>
                <a:cs typeface="Meiryo" pitchFamily="34" charset="-120"/>
              </a:rPr>
              <a:t>（作り込みはしない）</a:t>
            </a:r>
            <a:endParaRPr lang="en-US" sz="880" dirty="0"/>
          </a:p>
        </p:txBody>
      </p:sp>
      <p:sp>
        <p:nvSpPr>
          <p:cNvPr id="21" name="Text 16"/>
          <p:cNvSpPr/>
          <p:nvPr/>
        </p:nvSpPr>
        <p:spPr>
          <a:xfrm>
            <a:off x="5472684" y="3905456"/>
            <a:ext cx="4649724" cy="162052"/>
          </a:xfrm>
          <a:prstGeom prst="rect">
            <a:avLst/>
          </a:prstGeom>
          <a:noFill/>
          <a:ln/>
        </p:spPr>
        <p:txBody>
          <a:bodyPr wrap="square" lIns="0" tIns="0" rIns="0" bIns="0" rtlCol="0" anchor="t"/>
          <a:lstStyle/>
          <a:p>
            <a:pPr marL="342900" indent="-342900">
              <a:lnSpc>
                <a:spcPct val="120000"/>
              </a:lnSpc>
              <a:buSzPct val="100000"/>
              <a:buChar char="•"/>
            </a:pPr>
            <a:r>
              <a:rPr lang="en-US" sz="880" dirty="0">
                <a:solidFill>
                  <a:srgbClr val="000000"/>
                </a:solidFill>
                <a:latin typeface="Meiryo" pitchFamily="34" charset="0"/>
                <a:ea typeface="Meiryo" pitchFamily="34" charset="-122"/>
                <a:cs typeface="Meiryo" pitchFamily="34" charset="-120"/>
              </a:rPr>
              <a:t>鏡越しにロゴが写り込み、来場者の撮影・拡散がそのまま起きる状態をつくる</a:t>
            </a:r>
            <a:endParaRPr lang="en-US" sz="880" dirty="0"/>
          </a:p>
        </p:txBody>
      </p:sp>
      <p:sp>
        <p:nvSpPr>
          <p:cNvPr id="22" name="Text 17"/>
          <p:cNvSpPr/>
          <p:nvPr/>
        </p:nvSpPr>
        <p:spPr>
          <a:xfrm>
            <a:off x="5472684" y="4113228"/>
            <a:ext cx="4649724" cy="324104"/>
          </a:xfrm>
          <a:prstGeom prst="rect">
            <a:avLst/>
          </a:prstGeom>
          <a:noFill/>
          <a:ln/>
        </p:spPr>
        <p:txBody>
          <a:bodyPr wrap="square" lIns="0" tIns="0" rIns="0" bIns="0" rtlCol="0" anchor="t"/>
          <a:lstStyle/>
          <a:p>
            <a:pPr marL="342900" indent="-342900">
              <a:lnSpc>
                <a:spcPct val="120000"/>
              </a:lnSpc>
              <a:buSzPct val="100000"/>
              <a:buChar char="•"/>
            </a:pPr>
            <a:r>
              <a:rPr lang="en-US" sz="880" b="1" dirty="0">
                <a:solidFill>
                  <a:srgbClr val="000000"/>
                </a:solidFill>
                <a:latin typeface="Meiryo" pitchFamily="34" charset="0"/>
                <a:ea typeface="Meiryo" pitchFamily="34" charset="-122"/>
                <a:cs typeface="Meiryo" pitchFamily="34" charset="-120"/>
              </a:rPr>
              <a:t>階段を降りた先にフロアマットを敷く</a:t>
            </a:r>
            <a:pPr indent="0" marL="0">
              <a:lnSpc>
                <a:spcPct val="120000"/>
              </a:lnSpc>
              <a:buNone/>
            </a:pPr>
            <a:r>
              <a:rPr lang="en-US" sz="880" dirty="0">
                <a:solidFill>
                  <a:srgbClr val="000000"/>
                </a:solidFill>
                <a:latin typeface="Meiryo" pitchFamily="34" charset="0"/>
                <a:ea typeface="Meiryo" pitchFamily="34" charset="-122"/>
                <a:cs typeface="Meiryo" pitchFamily="34" charset="-120"/>
              </a:rPr>
              <a:t>（右下の合成イメージ）。</a:t>
            </a:r>
            <a:pPr indent="0" marL="0">
              <a:lnSpc>
                <a:spcPct val="120000"/>
              </a:lnSpc>
              <a:buNone/>
            </a:pPr>
            <a:r>
              <a:rPr lang="en-US" sz="880" b="1" dirty="0">
                <a:solidFill>
                  <a:srgbClr val="000000"/>
                </a:solidFill>
                <a:latin typeface="Meiryo" pitchFamily="34" charset="0"/>
                <a:ea typeface="Meiryo" pitchFamily="34" charset="-122"/>
                <a:cs typeface="Meiryo" pitchFamily="34" charset="-120"/>
              </a:rPr>
              <a:t>1,200×1,800mm・約2.2㎡</a:t>
            </a:r>
            <a:pPr indent="0" marL="0">
              <a:lnSpc>
                <a:spcPct val="120000"/>
              </a:lnSpc>
              <a:buNone/>
            </a:pPr>
            <a:r>
              <a:rPr lang="en-US" sz="880" dirty="0">
                <a:solidFill>
                  <a:srgbClr val="000000"/>
                </a:solidFill>
                <a:latin typeface="Meiryo" pitchFamily="34" charset="0"/>
                <a:ea typeface="Meiryo" pitchFamily="34" charset="-122"/>
                <a:cs typeface="Meiryo" pitchFamily="34" charset="-120"/>
              </a:rPr>
              <a:t>を想定</a:t>
            </a:r>
            <a:endParaRPr lang="en-US" sz="880" dirty="0"/>
          </a:p>
        </p:txBody>
      </p:sp>
      <p:sp>
        <p:nvSpPr>
          <p:cNvPr id="23" name="Shape 18"/>
          <p:cNvSpPr/>
          <p:nvPr/>
        </p:nvSpPr>
        <p:spPr>
          <a:xfrm>
            <a:off x="566928" y="4751642"/>
            <a:ext cx="32004" cy="577215"/>
          </a:xfrm>
          <a:prstGeom prst="rect">
            <a:avLst/>
          </a:prstGeom>
          <a:solidFill>
            <a:srgbClr val="2F7A4B"/>
          </a:solidFill>
          <a:ln/>
        </p:spPr>
      </p:sp>
      <p:sp>
        <p:nvSpPr>
          <p:cNvPr id="24" name="Text 19"/>
          <p:cNvSpPr/>
          <p:nvPr/>
        </p:nvSpPr>
        <p:spPr>
          <a:xfrm>
            <a:off x="685800" y="4751642"/>
            <a:ext cx="9409176" cy="577215"/>
          </a:xfrm>
          <a:prstGeom prst="rect">
            <a:avLst/>
          </a:prstGeom>
          <a:noFill/>
          <a:ln/>
        </p:spPr>
        <p:txBody>
          <a:bodyPr wrap="square" lIns="0" tIns="0" rIns="0" bIns="0" rtlCol="0" anchor="t"/>
          <a:lstStyle/>
          <a:p>
            <a:pPr indent="0" marL="0">
              <a:lnSpc>
                <a:spcPct val="120000"/>
              </a:lnSpc>
              <a:buNone/>
            </a:pPr>
            <a:r>
              <a:rPr lang="en-US" sz="850" b="1" dirty="0">
                <a:solidFill>
                  <a:srgbClr val="000000"/>
                </a:solidFill>
                <a:latin typeface="Meiryo" pitchFamily="34" charset="0"/>
                <a:ea typeface="Meiryo" pitchFamily="34" charset="-122"/>
                <a:cs typeface="Meiryo" pitchFamily="34" charset="-120"/>
              </a:rPr>
              <a:t>ウィンドウと大型ミラーは、同じ考え方・同じ工法で揃えます。</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面ごとに作り分けないので、制作物も見積もシンプルになります。</a:t>
            </a:r>
            <a:pPr indent="0" marL="0">
              <a:lnSpc>
                <a:spcPct val="120000"/>
              </a:lnSpc>
              <a:buNone/>
            </a:pPr>
            <a:endParaRPr lang="en-US" sz="850" dirty="0"/>
          </a:p>
          <a:p>
            <a:pPr indent="0" marL="0">
              <a:lnSpc>
                <a:spcPct val="120000"/>
              </a:lnSpc>
              <a:buNone/>
            </a:pPr>
            <a:r>
              <a:rPr lang="en-US" sz="850" dirty="0">
                <a:solidFill>
                  <a:srgbClr val="000000"/>
                </a:solidFill>
                <a:latin typeface="Meiryo" pitchFamily="34" charset="0"/>
                <a:ea typeface="Meiryo" pitchFamily="34" charset="-122"/>
                <a:cs typeface="Meiryo" pitchFamily="34" charset="-120"/>
              </a:rPr>
              <a:t> グラフィックは GRAPHIC : GREEN（文字・ライン）／ BASE : GRAY（既存階段を活かす）の2色構成。 </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施工はカッティングシートを基本としますが、階段の踏面のみパネル等に変更します。</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E2B20"/>
        </a:solidFill>
      </p:bgPr>
    </p:bg>
    <p:spTree>
      <p:nvGrpSpPr>
        <p:cNvPr id="1" name=""/>
        <p:cNvGrpSpPr/>
        <p:nvPr/>
      </p:nvGrpSpPr>
      <p:grpSpPr>
        <a:xfrm>
          <a:off x="0" y="0"/>
          <a:ext cx="0" cy="0"/>
          <a:chOff x="0" y="0"/>
          <a:chExt cx="0" cy="0"/>
        </a:xfrm>
      </p:grpSpPr>
      <p:sp>
        <p:nvSpPr>
          <p:cNvPr id="2" name="Text 0"/>
          <p:cNvSpPr/>
          <p:nvPr/>
        </p:nvSpPr>
        <p:spPr>
          <a:xfrm>
            <a:off x="566928" y="475488"/>
            <a:ext cx="310896" cy="201168"/>
          </a:xfrm>
          <a:prstGeom prst="rect">
            <a:avLst/>
          </a:prstGeom>
          <a:noFill/>
          <a:ln/>
        </p:spPr>
        <p:txBody>
          <a:bodyPr wrap="square" lIns="0" tIns="0" rIns="0" bIns="0" rtlCol="0" anchor="ctr"/>
          <a:lstStyle/>
          <a:p>
            <a:pPr indent="0" marL="0">
              <a:buNone/>
            </a:pPr>
            <a:r>
              <a:rPr lang="en-US" sz="900" b="1" dirty="0">
                <a:solidFill>
                  <a:srgbClr val="E6DCC1"/>
                </a:solidFill>
                <a:latin typeface="Arial" pitchFamily="34" charset="0"/>
                <a:ea typeface="Arial" pitchFamily="34" charset="-122"/>
                <a:cs typeface="Arial" pitchFamily="34" charset="-120"/>
              </a:rPr>
              <a:t>14</a:t>
            </a:r>
            <a:endParaRPr lang="en-US" sz="900" dirty="0"/>
          </a:p>
        </p:txBody>
      </p:sp>
      <p:sp>
        <p:nvSpPr>
          <p:cNvPr id="3" name="Text 1"/>
          <p:cNvSpPr/>
          <p:nvPr/>
        </p:nvSpPr>
        <p:spPr>
          <a:xfrm>
            <a:off x="932688" y="402336"/>
            <a:ext cx="2359152" cy="292608"/>
          </a:xfrm>
          <a:prstGeom prst="rect">
            <a:avLst/>
          </a:prstGeom>
          <a:noFill/>
          <a:ln/>
        </p:spPr>
        <p:txBody>
          <a:bodyPr wrap="square" lIns="0" tIns="0" rIns="0" bIns="0" rtlCol="0" anchor="ctr"/>
          <a:lstStyle/>
          <a:p>
            <a:pPr indent="0" marL="0">
              <a:buNone/>
            </a:pPr>
            <a:r>
              <a:rPr lang="en-US" sz="1600" dirty="0">
                <a:solidFill>
                  <a:srgbClr val="F2F0E8"/>
                </a:solidFill>
                <a:latin typeface="Arial Black" pitchFamily="34" charset="0"/>
                <a:ea typeface="Arial Black" pitchFamily="34" charset="-122"/>
                <a:cs typeface="Arial Black" pitchFamily="34" charset="-120"/>
              </a:rPr>
              <a:t>B1 EXPERIENCE</a:t>
            </a:r>
            <a:endParaRPr lang="en-US" sz="1600" dirty="0"/>
          </a:p>
        </p:txBody>
      </p:sp>
      <p:sp>
        <p:nvSpPr>
          <p:cNvPr id="4" name="Text 2"/>
          <p:cNvSpPr/>
          <p:nvPr/>
        </p:nvSpPr>
        <p:spPr>
          <a:xfrm>
            <a:off x="3291840" y="475488"/>
            <a:ext cx="4206240" cy="219456"/>
          </a:xfrm>
          <a:prstGeom prst="rect">
            <a:avLst/>
          </a:prstGeom>
          <a:noFill/>
          <a:ln/>
        </p:spPr>
        <p:txBody>
          <a:bodyPr wrap="square" lIns="0" tIns="0" rIns="0" bIns="0" rtlCol="0" anchor="ctr"/>
          <a:lstStyle/>
          <a:p>
            <a:pPr indent="0" marL="0">
              <a:buNone/>
            </a:pPr>
            <a:r>
              <a:rPr lang="en-US" sz="950" dirty="0">
                <a:solidFill>
                  <a:srgbClr val="A9B3A9"/>
                </a:solidFill>
                <a:latin typeface="Meiryo" pitchFamily="34" charset="0"/>
                <a:ea typeface="Meiryo" pitchFamily="34" charset="-122"/>
                <a:cs typeface="Meiryo" pitchFamily="34" charset="-120"/>
              </a:rPr>
              <a:t>B1（地下）演出プラン</a:t>
            </a:r>
            <a:endParaRPr lang="en-US" sz="950" dirty="0"/>
          </a:p>
        </p:txBody>
      </p:sp>
      <p:sp>
        <p:nvSpPr>
          <p:cNvPr id="5" name="Text 3"/>
          <p:cNvSpPr/>
          <p:nvPr/>
        </p:nvSpPr>
        <p:spPr>
          <a:xfrm>
            <a:off x="6830568" y="475488"/>
            <a:ext cx="3291840" cy="201168"/>
          </a:xfrm>
          <a:prstGeom prst="rect">
            <a:avLst/>
          </a:prstGeom>
          <a:noFill/>
          <a:ln/>
        </p:spPr>
        <p:txBody>
          <a:bodyPr wrap="square" lIns="0" tIns="0" rIns="0" bIns="0" rtlCol="0" anchor="ctr"/>
          <a:lstStyle/>
          <a:p>
            <a:pPr algn="r" indent="0" marL="0">
              <a:buNone/>
            </a:pPr>
            <a:r>
              <a:rPr lang="en-US" sz="800" b="1" spc="200" kern="0" dirty="0">
                <a:solidFill>
                  <a:srgbClr val="6B7A6D"/>
                </a:solidFill>
                <a:latin typeface="Arial" pitchFamily="34" charset="0"/>
                <a:ea typeface="Arial" pitchFamily="34" charset="-122"/>
                <a:cs typeface="Arial" pitchFamily="34" charset="-120"/>
              </a:rPr>
              <a:t>AFTER HOURS</a:t>
            </a:r>
            <a:endParaRPr lang="en-US" sz="800" dirty="0"/>
          </a:p>
        </p:txBody>
      </p:sp>
      <p:sp>
        <p:nvSpPr>
          <p:cNvPr id="6" name="Shape 4"/>
          <p:cNvSpPr/>
          <p:nvPr/>
        </p:nvSpPr>
        <p:spPr>
          <a:xfrm>
            <a:off x="566928" y="749808"/>
            <a:ext cx="9555480" cy="16459"/>
          </a:xfrm>
          <a:prstGeom prst="rect">
            <a:avLst/>
          </a:prstGeom>
          <a:solidFill>
            <a:srgbClr val="F2F0E8"/>
          </a:solidFill>
          <a:ln/>
        </p:spPr>
      </p:sp>
      <p:sp>
        <p:nvSpPr>
          <p:cNvPr id="7" name="Text 5"/>
          <p:cNvSpPr/>
          <p:nvPr/>
        </p:nvSpPr>
        <p:spPr>
          <a:xfrm>
            <a:off x="9482328" y="7159752"/>
            <a:ext cx="640080" cy="182880"/>
          </a:xfrm>
          <a:prstGeom prst="rect">
            <a:avLst/>
          </a:prstGeom>
          <a:noFill/>
          <a:ln/>
        </p:spPr>
        <p:txBody>
          <a:bodyPr wrap="square" lIns="0" tIns="0" rIns="0" bIns="0" rtlCol="0" anchor="ctr"/>
          <a:lstStyle/>
          <a:p>
            <a:pPr algn="r" indent="0" marL="0">
              <a:buNone/>
            </a:pPr>
            <a:r>
              <a:rPr lang="en-US" sz="800" b="1" spc="200" kern="0" dirty="0">
                <a:solidFill>
                  <a:srgbClr val="6B7A6D"/>
                </a:solidFill>
                <a:latin typeface="Arial" pitchFamily="34" charset="0"/>
                <a:ea typeface="Arial" pitchFamily="34" charset="-122"/>
                <a:cs typeface="Arial" pitchFamily="34" charset="-120"/>
              </a:rPr>
              <a:t>15</a:t>
            </a:r>
            <a:endParaRPr lang="en-US" sz="800" dirty="0"/>
          </a:p>
        </p:txBody>
      </p:sp>
      <p:sp>
        <p:nvSpPr>
          <p:cNvPr id="8" name="Text 6"/>
          <p:cNvSpPr/>
          <p:nvPr/>
        </p:nvSpPr>
        <p:spPr>
          <a:xfrm>
            <a:off x="566928" y="950976"/>
            <a:ext cx="9555480" cy="447040"/>
          </a:xfrm>
          <a:prstGeom prst="rect">
            <a:avLst/>
          </a:prstGeom>
          <a:noFill/>
          <a:ln/>
        </p:spPr>
        <p:txBody>
          <a:bodyPr wrap="square" lIns="0" tIns="0" rIns="0" bIns="0" rtlCol="0" anchor="t"/>
          <a:lstStyle/>
          <a:p>
            <a:pPr indent="0" marL="0">
              <a:lnSpc>
                <a:spcPct val="125000"/>
              </a:lnSpc>
              <a:buNone/>
            </a:pPr>
            <a:r>
              <a:rPr lang="en-US" sz="1100" b="1" dirty="0">
                <a:solidFill>
                  <a:srgbClr val="000000"/>
                </a:solidFill>
                <a:latin typeface="Meiryo" pitchFamily="34" charset="0"/>
                <a:ea typeface="Meiryo" pitchFamily="34" charset="-122"/>
                <a:cs typeface="Meiryo" pitchFamily="34" charset="-120"/>
              </a:rPr>
              <a:t>暗いフロアに、グリーンの光だけを立てる。</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 造作は最小限にし、</a:t>
            </a:r>
            <a:pPr indent="0" marL="0">
              <a:lnSpc>
                <a:spcPct val="125000"/>
              </a:lnSpc>
              <a:buNone/>
            </a:pPr>
            <a:r>
              <a:rPr lang="en-US" sz="1100" dirty="0">
                <a:solidFill>
                  <a:srgbClr val="2F7A4B"/>
                </a:solidFill>
                <a:latin typeface="Meiryo" pitchFamily="34" charset="0"/>
                <a:ea typeface="Meiryo" pitchFamily="34" charset="-122"/>
                <a:cs typeface="Meiryo" pitchFamily="34" charset="-120"/>
              </a:rPr>
              <a:t>照明とサイン、既存什器の使い方で夜のフロアを成立させます。</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 設置物の配置は次ページ（P.16）にまとめています。 </a:t>
            </a:r>
            <a:endParaRPr lang="en-US" sz="1100" dirty="0"/>
          </a:p>
        </p:txBody>
      </p:sp>
      <p:pic>
        <p:nvPicPr>
          <p:cNvPr id="9" name="Image 0" descr="/Users/ikki/claudeproject/2faced-launch-day-v2/assets/img/photospot-real.jpg">    </p:cNvPr>
          <p:cNvPicPr>
            <a:picLocks noChangeAspect="1"/>
          </p:cNvPicPr>
          <p:nvPr/>
        </p:nvPicPr>
        <p:blipFill>
          <a:blip r:embed="rId1"/>
          <a:srcRect l="0" r="0" t="0" b="0"/>
          <a:stretch/>
        </p:blipFill>
        <p:spPr>
          <a:xfrm>
            <a:off x="566928" y="1489456"/>
            <a:ext cx="4649724" cy="2286000"/>
          </a:xfrm>
          <a:prstGeom prst="rect">
            <a:avLst/>
          </a:prstGeom>
        </p:spPr>
      </p:pic>
      <p:sp>
        <p:nvSpPr>
          <p:cNvPr id="10" name="Text 7"/>
          <p:cNvSpPr/>
          <p:nvPr/>
        </p:nvSpPr>
        <p:spPr>
          <a:xfrm>
            <a:off x="566928" y="3848608"/>
            <a:ext cx="4649724" cy="226377"/>
          </a:xfrm>
          <a:prstGeom prst="rect">
            <a:avLst/>
          </a:prstGeom>
          <a:noFill/>
          <a:ln/>
        </p:spPr>
        <p:txBody>
          <a:bodyPr wrap="square" lIns="0" tIns="0" rIns="0" bIns="0" rtlCol="0" anchor="ctr"/>
          <a:lstStyle/>
          <a:p>
            <a:pPr indent="0" marL="0">
              <a:buNone/>
            </a:pPr>
            <a:r>
              <a:rPr lang="en-US" sz="1150" b="1" dirty="0">
                <a:solidFill>
                  <a:srgbClr val="F2F0E8"/>
                </a:solidFill>
                <a:latin typeface="Meiryo" pitchFamily="34" charset="0"/>
                <a:ea typeface="Meiryo" pitchFamily="34" charset="-122"/>
                <a:cs typeface="Meiryo" pitchFamily="34" charset="-120"/>
              </a:rPr>
              <a:t>フォトスポット（既存の大型ミラー・現地写真に合成）</a:t>
            </a:r>
            <a:endParaRPr lang="en-US" sz="1150" dirty="0"/>
          </a:p>
        </p:txBody>
      </p:sp>
      <p:sp>
        <p:nvSpPr>
          <p:cNvPr id="11" name="Text 8"/>
          <p:cNvSpPr/>
          <p:nvPr/>
        </p:nvSpPr>
        <p:spPr>
          <a:xfrm>
            <a:off x="566928" y="4129850"/>
            <a:ext cx="4649724" cy="579120"/>
          </a:xfrm>
          <a:prstGeom prst="rect">
            <a:avLst/>
          </a:prstGeom>
          <a:noFill/>
          <a:ln/>
        </p:spPr>
        <p:txBody>
          <a:bodyPr wrap="square" lIns="0" tIns="0" rIns="0" bIns="0" rtlCol="0" anchor="t"/>
          <a:lstStyle/>
          <a:p>
            <a:pPr indent="0" marL="0">
              <a:lnSpc>
                <a:spcPct val="125000"/>
              </a:lnSpc>
              <a:buNone/>
            </a:pPr>
            <a:r>
              <a:rPr lang="en-US" sz="950" b="1" dirty="0">
                <a:solidFill>
                  <a:srgbClr val="000000"/>
                </a:solidFill>
                <a:latin typeface="Meiryo" pitchFamily="34" charset="0"/>
                <a:ea typeface="Meiryo" pitchFamily="34" charset="-122"/>
                <a:cs typeface="Meiryo" pitchFamily="34" charset="-120"/>
              </a:rPr>
              <a:t>鏡の上部から下部へ、装飾を縦に通したイメージ</a:t>
            </a:r>
            <a:pPr indent="0" marL="0">
              <a:lnSpc>
                <a:spcPct val="125000"/>
              </a:lnSpc>
              <a:buNone/>
            </a:pPr>
            <a:r>
              <a:rPr lang="en-US" sz="950" dirty="0">
                <a:solidFill>
                  <a:srgbClr val="000000"/>
                </a:solidFill>
                <a:latin typeface="Meiryo" pitchFamily="34" charset="0"/>
                <a:ea typeface="Meiryo" pitchFamily="34" charset="-122"/>
                <a:cs typeface="Meiryo" pitchFamily="34" charset="-120"/>
              </a:rPr>
              <a:t>です。上部にロゴ、下部にキーワード、その間を細いコートラインでつなぎます。</a:t>
            </a:r>
            <a:pPr indent="0" marL="0">
              <a:lnSpc>
                <a:spcPct val="125000"/>
              </a:lnSpc>
              <a:buNone/>
            </a:pPr>
            <a:r>
              <a:rPr lang="en-US" sz="950" b="1" dirty="0">
                <a:solidFill>
                  <a:srgbClr val="000000"/>
                </a:solidFill>
                <a:latin typeface="Meiryo" pitchFamily="34" charset="0"/>
                <a:ea typeface="Meiryo" pitchFamily="34" charset="-122"/>
                <a:cs typeface="Meiryo" pitchFamily="34" charset="-120"/>
              </a:rPr>
              <a:t>中央は空けたまま——ここに来場者が入ります。</a:t>
            </a:r>
            <a:pPr indent="0" marL="0">
              <a:lnSpc>
                <a:spcPct val="125000"/>
              </a:lnSpc>
              <a:buNone/>
            </a:pPr>
            <a:r>
              <a:rPr lang="en-US" sz="950" dirty="0">
                <a:solidFill>
                  <a:srgbClr val="000000"/>
                </a:solidFill>
                <a:latin typeface="Meiryo" pitchFamily="34" charset="0"/>
                <a:ea typeface="Meiryo" pitchFamily="34" charset="-122"/>
                <a:cs typeface="Meiryo" pitchFamily="34" charset="-120"/>
              </a:rPr>
              <a:t>工法はウィンドウと同じカッティングシート。</a:t>
            </a:r>
            <a:endParaRPr lang="en-US" sz="950" dirty="0"/>
          </a:p>
        </p:txBody>
      </p:sp>
      <p:graphicFrame>
        <p:nvGraphicFramePr>
          <p:cNvPr id="16" name="Table 0"/>
          <p:cNvGraphicFramePr>
            <a:graphicFrameLocks noGrp="1"/>
          </p:cNvGraphicFramePr>
          <p:nvPr>
            <p:extLst>
              <p:ext uri="{D42A27DB-BD31-4B8C-83A1-F6EECF244321}">
                <p14:modId xmlns:p14="http://schemas.microsoft.com/office/powerpoint/2010/main" val="1579011935"/>
              </p:ext>
            </p:extLst>
          </p:nvPr>
        </p:nvGraphicFramePr>
        <p:xfrm>
          <a:off x="5472684" y="1489456"/>
          <a:ext cx="4649724" cy="914400"/>
        </p:xfrm>
        <a:graphic>
          <a:graphicData uri="http://schemas.openxmlformats.org/drawingml/2006/table">
            <a:tbl>
              <a:tblPr/>
              <a:tblGrid>
                <a:gridCol w="2324862"/>
                <a:gridCol w="2324862"/>
              </a:tblGrid>
              <a:tr h="216599">
                <a:tc>
                  <a:txBody>
                    <a:bodyPr/>
                    <a:lstStyle/>
                    <a:p>
                      <a:pPr indent="0" marL="0">
                        <a:buNone/>
                      </a:pPr>
                      <a:r>
                        <a:rPr lang="en-US" sz="730" b="1" dirty="0">
                          <a:solidFill>
                            <a:srgbClr val="6B7A6D"/>
                          </a:solidFill>
                          <a:latin typeface="Arial" pitchFamily="34" charset="0"/>
                          <a:ea typeface="Arial" pitchFamily="34" charset="-122"/>
                          <a:cs typeface="Arial" pitchFamily="34" charset="-120"/>
                        </a:rPr>
                        <a:t>演出</a:t>
                      </a:r>
                      <a:endParaRPr lang="en-US" sz="730" dirty="0">
                        <a:latin typeface="Arial" charset="0"/>
                        <a:ea typeface="Arial" charset="0"/>
                        <a:cs typeface="Arial"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c>
                  <a:txBody>
                    <a:bodyPr/>
                    <a:lstStyle/>
                    <a:p>
                      <a:pPr indent="0" marL="0">
                        <a:buNone/>
                      </a:pPr>
                      <a:r>
                        <a:rPr lang="en-US" sz="730" b="1" dirty="0">
                          <a:solidFill>
                            <a:srgbClr val="6B7A6D"/>
                          </a:solidFill>
                          <a:latin typeface="Arial" pitchFamily="34" charset="0"/>
                          <a:ea typeface="Arial" pitchFamily="34" charset="-122"/>
                          <a:cs typeface="Arial" pitchFamily="34" charset="-120"/>
                        </a:rPr>
                        <a:t>実施内容</a:t>
                      </a:r>
                      <a:endParaRPr lang="en-US" sz="730" dirty="0">
                        <a:latin typeface="Arial" charset="0"/>
                        <a:ea typeface="Arial" charset="0"/>
                        <a:cs typeface="Arial"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r>
              <a:tr h="640080">
                <a:tc>
                  <a:txBody>
                    <a:bodyPr/>
                    <a:lstStyle/>
                    <a:p>
                      <a:pPr indent="0" marL="0">
                        <a:buNone/>
                      </a:pPr>
                      <a:r>
                        <a:rPr lang="en-US" sz="800" dirty="0">
                          <a:solidFill>
                            <a:srgbClr val="A9B3A9"/>
                          </a:solidFill>
                          <a:latin typeface="Meiryo" pitchFamily="34" charset="0"/>
                          <a:ea typeface="Meiryo" pitchFamily="34" charset="-122"/>
                          <a:cs typeface="Meiryo" pitchFamily="34" charset="-120"/>
                        </a:rPr>
                        <a:t>LIGHTING</a:t>
                      </a:r>
                      <a:endParaRPr lang="en-US" sz="800" dirty="0">
                        <a:latin typeface="Meiryo" charset="0"/>
                        <a:ea typeface="Meiryo" charset="0"/>
                        <a:cs typeface="Meiryo" charset="0"/>
                      </a:endParaRPr>
                    </a:p>
                    <a:p>
                      <a:pPr indent="0" marL="0">
                        <a:buNone/>
                      </a:pPr>
                      <a:r>
                        <a:rPr lang="en-US" sz="800" dirty="0">
                          <a:solidFill>
                            <a:srgbClr val="A9B3A9"/>
                          </a:solidFill>
                          <a:latin typeface="Meiryo" pitchFamily="34" charset="0"/>
                          <a:ea typeface="Meiryo" pitchFamily="34" charset="-122"/>
                          <a:cs typeface="Meiryo" pitchFamily="34" charset="-120"/>
                        </a:rPr>
                        <a:t>照明演出</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c>
                  <a:txBody>
                    <a:bodyPr/>
                    <a:lstStyle/>
                    <a:p>
                      <a:pPr indent="0" marL="0">
                        <a:buNone/>
                      </a:pPr>
                      <a:r>
                        <a:rPr lang="en-US" sz="800" dirty="0">
                          <a:solidFill>
                            <a:srgbClr val="A9B3A9"/>
                          </a:solidFill>
                          <a:latin typeface="Meiryo" pitchFamily="34" charset="0"/>
                          <a:ea typeface="Meiryo" pitchFamily="34" charset="-122"/>
                          <a:cs typeface="Meiryo" pitchFamily="34" charset="-120"/>
                        </a:rPr>
                        <a:t>フロア全体を暗めのトーンに設定し、DJ ブース周辺に Titan Tube 等の棒状照明を配置。あわせてロゴサインを置き、暗さと光のコントラストで没入感をつくる。</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r>
              <a:tr h="640080">
                <a:tc>
                  <a:txBody>
                    <a:bodyPr/>
                    <a:lstStyle/>
                    <a:p>
                      <a:pPr indent="0" marL="0">
                        <a:buNone/>
                      </a:pPr>
                      <a:r>
                        <a:rPr lang="en-US" sz="800" dirty="0">
                          <a:solidFill>
                            <a:srgbClr val="A9B3A9"/>
                          </a:solidFill>
                          <a:latin typeface="Meiryo" pitchFamily="34" charset="0"/>
                          <a:ea typeface="Meiryo" pitchFamily="34" charset="-122"/>
                          <a:cs typeface="Meiryo" pitchFamily="34" charset="-120"/>
                        </a:rPr>
                        <a:t>DJ BOOTH</a:t>
                      </a:r>
                      <a:endParaRPr lang="en-US" sz="800" dirty="0">
                        <a:latin typeface="Meiryo" charset="0"/>
                        <a:ea typeface="Meiryo" charset="0"/>
                        <a:cs typeface="Meiryo" charset="0"/>
                      </a:endParaRPr>
                    </a:p>
                    <a:p>
                      <a:pPr indent="0" marL="0">
                        <a:buNone/>
                      </a:pPr>
                      <a:r>
                        <a:rPr lang="en-US" sz="800" dirty="0">
                          <a:solidFill>
                            <a:srgbClr val="A9B3A9"/>
                          </a:solidFill>
                          <a:latin typeface="Meiryo" pitchFamily="34" charset="0"/>
                          <a:ea typeface="Meiryo" pitchFamily="34" charset="-122"/>
                          <a:cs typeface="Meiryo" pitchFamily="34" charset="-120"/>
                        </a:rPr>
                        <a:t>DJ ブース</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c>
                  <a:txBody>
                    <a:bodyPr/>
                    <a:lstStyle/>
                    <a:p>
                      <a:pPr indent="0" marL="0">
                        <a:buNone/>
                      </a:pPr>
                      <a:r>
                        <a:rPr lang="en-US" sz="800" dirty="0">
                          <a:solidFill>
                            <a:srgbClr val="A9B3A9"/>
                          </a:solidFill>
                          <a:latin typeface="Meiryo" pitchFamily="34" charset="0"/>
                          <a:ea typeface="Meiryo" pitchFamily="34" charset="-122"/>
                          <a:cs typeface="Meiryo" pitchFamily="34" charset="-120"/>
                        </a:rPr>
                        <a:t>B1F 中央の既存キオスク（什器 J・2,000×2,000）を転用（図面 ④）。すでにグリーンの島什器なのでブース造作は不要。ヘッダーサインを差し替える。</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r>
              <a:tr h="777240">
                <a:tc>
                  <a:txBody>
                    <a:bodyPr/>
                    <a:lstStyle/>
                    <a:p>
                      <a:pPr indent="0" marL="0">
                        <a:buNone/>
                      </a:pPr>
                      <a:r>
                        <a:rPr lang="en-US" sz="800" dirty="0">
                          <a:solidFill>
                            <a:srgbClr val="A9B3A9"/>
                          </a:solidFill>
                          <a:latin typeface="Meiryo" pitchFamily="34" charset="0"/>
                          <a:ea typeface="Meiryo" pitchFamily="34" charset="-122"/>
                          <a:cs typeface="Meiryo" pitchFamily="34" charset="-120"/>
                        </a:rPr>
                        <a:t>PHOTO SPOT</a:t>
                      </a:r>
                      <a:endParaRPr lang="en-US" sz="800" dirty="0">
                        <a:latin typeface="Meiryo" charset="0"/>
                        <a:ea typeface="Meiryo" charset="0"/>
                        <a:cs typeface="Meiryo" charset="0"/>
                      </a:endParaRPr>
                    </a:p>
                    <a:p>
                      <a:pPr indent="0" marL="0">
                        <a:buNone/>
                      </a:pPr>
                      <a:r>
                        <a:rPr lang="en-US" sz="800" dirty="0">
                          <a:solidFill>
                            <a:srgbClr val="A9B3A9"/>
                          </a:solidFill>
                          <a:latin typeface="Meiryo" pitchFamily="34" charset="0"/>
                          <a:ea typeface="Meiryo" pitchFamily="34" charset="-122"/>
                          <a:cs typeface="Meiryo" pitchFamily="34" charset="-120"/>
                        </a:rPr>
                        <a:t>フォトスポット</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c>
                  <a:txBody>
                    <a:bodyPr/>
                    <a:lstStyle/>
                    <a:p>
                      <a:pPr indent="0" marL="0">
                        <a:buNone/>
                      </a:pPr>
                      <a:r>
                        <a:rPr lang="en-US" sz="800" dirty="0">
                          <a:solidFill>
                            <a:srgbClr val="A9B3A9"/>
                          </a:solidFill>
                          <a:latin typeface="Meiryo" pitchFamily="34" charset="0"/>
                          <a:ea typeface="Meiryo" pitchFamily="34" charset="-122"/>
                          <a:cs typeface="Meiryo" pitchFamily="34" charset="-120"/>
                        </a:rPr>
                        <a:t>売場右奥のミラー（図面 ③・新設 W1,090）に、上部＝ロゴ／下部＝キーワード／その間を細いコートラインで縦に通す。鏡の中央は空けたままにして映り込みを主役にする。工法はウィンドウと同じカッティングシート。</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r>
              <a:tr h="640080">
                <a:tc>
                  <a:txBody>
                    <a:bodyPr/>
                    <a:lstStyle/>
                    <a:p>
                      <a:pPr indent="0" marL="0">
                        <a:buNone/>
                      </a:pPr>
                      <a:r>
                        <a:rPr lang="en-US" sz="800" dirty="0">
                          <a:solidFill>
                            <a:srgbClr val="A9B3A9"/>
                          </a:solidFill>
                          <a:latin typeface="Meiryo" pitchFamily="34" charset="0"/>
                          <a:ea typeface="Meiryo" pitchFamily="34" charset="-122"/>
                          <a:cs typeface="Meiryo" pitchFamily="34" charset="-120"/>
                        </a:rPr>
                        <a:t>EVENT AREA</a:t>
                      </a:r>
                      <a:endParaRPr lang="en-US" sz="800" dirty="0">
                        <a:latin typeface="Meiryo" charset="0"/>
                        <a:ea typeface="Meiryo" charset="0"/>
                        <a:cs typeface="Meiryo" charset="0"/>
                      </a:endParaRPr>
                    </a:p>
                    <a:p>
                      <a:pPr indent="0" marL="0">
                        <a:buNone/>
                      </a:pPr>
                      <a:r>
                        <a:rPr lang="en-US" sz="800" dirty="0">
                          <a:solidFill>
                            <a:srgbClr val="A9B3A9"/>
                          </a:solidFill>
                          <a:latin typeface="Meiryo" pitchFamily="34" charset="0"/>
                          <a:ea typeface="Meiryo" pitchFamily="34" charset="-122"/>
                          <a:cs typeface="Meiryo" pitchFamily="34" charset="-120"/>
                        </a:rPr>
                        <a:t>イベントエリア</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c>
                  <a:txBody>
                    <a:bodyPr/>
                    <a:lstStyle/>
                    <a:p>
                      <a:pPr indent="0" marL="0">
                        <a:buNone/>
                      </a:pPr>
                      <a:r>
                        <a:rPr lang="en-US" sz="800" dirty="0">
                          <a:solidFill>
                            <a:srgbClr val="A9B3A9"/>
                          </a:solidFill>
                          <a:latin typeface="Meiryo" pitchFamily="34" charset="0"/>
                          <a:ea typeface="Meiryo" pitchFamily="34" charset="-122"/>
                          <a:cs typeface="Meiryo" pitchFamily="34" charset="-120"/>
                        </a:rPr>
                        <a:t>① 売場中央に GroovMix 競技エリア 9,000×1,820mm（約16.4㎡）。造作ステージは組まずリノリウム等を敷いて平面を確保。② DRINK ブースは什器 I の東側に置く。</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r>
            </a:tbl>
          </a:graphicData>
        </a:graphic>
      </p:graphicFrame>
      <p:sp>
        <p:nvSpPr>
          <p:cNvPr id="13" name="Shape 9"/>
          <p:cNvSpPr/>
          <p:nvPr/>
        </p:nvSpPr>
        <p:spPr>
          <a:xfrm>
            <a:off x="5472684" y="4513263"/>
            <a:ext cx="1452372" cy="18288"/>
          </a:xfrm>
          <a:prstGeom prst="rect">
            <a:avLst/>
          </a:prstGeom>
          <a:solidFill>
            <a:srgbClr val="F2F0E8"/>
          </a:solidFill>
          <a:ln/>
        </p:spPr>
      </p:sp>
      <p:sp>
        <p:nvSpPr>
          <p:cNvPr id="14" name="Text 10"/>
          <p:cNvSpPr/>
          <p:nvPr/>
        </p:nvSpPr>
        <p:spPr>
          <a:xfrm>
            <a:off x="5472684" y="4586415"/>
            <a:ext cx="1452372" cy="146304"/>
          </a:xfrm>
          <a:prstGeom prst="rect">
            <a:avLst/>
          </a:prstGeom>
          <a:noFill/>
          <a:ln/>
        </p:spPr>
        <p:txBody>
          <a:bodyPr wrap="square" lIns="0" tIns="0" rIns="0" bIns="0" rtlCol="0" anchor="ctr"/>
          <a:lstStyle/>
          <a:p>
            <a:pPr indent="0" marL="0">
              <a:buNone/>
            </a:pPr>
            <a:r>
              <a:rPr lang="en-US" sz="750" b="1" spc="120" kern="0" dirty="0">
                <a:solidFill>
                  <a:srgbClr val="E6DCC1"/>
                </a:solidFill>
                <a:latin typeface="Arial" pitchFamily="34" charset="0"/>
                <a:ea typeface="Arial" pitchFamily="34" charset="-122"/>
                <a:cs typeface="Arial" pitchFamily="34" charset="-120"/>
              </a:rPr>
              <a:t>POINT 01</a:t>
            </a:r>
            <a:endParaRPr lang="en-US" sz="750" dirty="0"/>
          </a:p>
        </p:txBody>
      </p:sp>
      <p:sp>
        <p:nvSpPr>
          <p:cNvPr id="15" name="Text 11"/>
          <p:cNvSpPr/>
          <p:nvPr/>
        </p:nvSpPr>
        <p:spPr>
          <a:xfrm>
            <a:off x="5472684" y="4769295"/>
            <a:ext cx="1452372" cy="160020"/>
          </a:xfrm>
          <a:prstGeom prst="rect">
            <a:avLst/>
          </a:prstGeom>
          <a:noFill/>
          <a:ln/>
        </p:spPr>
        <p:txBody>
          <a:bodyPr wrap="square" lIns="0" tIns="0" rIns="0" bIns="0" rtlCol="0" anchor="ctr"/>
          <a:lstStyle/>
          <a:p>
            <a:pPr indent="0" marL="0">
              <a:lnSpc>
                <a:spcPct val="100000"/>
              </a:lnSpc>
              <a:buNone/>
            </a:pPr>
            <a:r>
              <a:rPr lang="en-US" sz="1050" b="1" dirty="0">
                <a:solidFill>
                  <a:srgbClr val="F2F0E8"/>
                </a:solidFill>
                <a:latin typeface="Meiryo" pitchFamily="34" charset="0"/>
                <a:ea typeface="Meiryo" pitchFamily="34" charset="-122"/>
                <a:cs typeface="Meiryo" pitchFamily="34" charset="-120"/>
              </a:rPr>
              <a:t>既存資産で成立させる</a:t>
            </a:r>
            <a:endParaRPr lang="en-US" sz="1050" dirty="0"/>
          </a:p>
        </p:txBody>
      </p:sp>
      <p:sp>
        <p:nvSpPr>
          <p:cNvPr id="16" name="Text 12"/>
          <p:cNvSpPr/>
          <p:nvPr/>
        </p:nvSpPr>
        <p:spPr>
          <a:xfrm>
            <a:off x="5472684" y="4929315"/>
            <a:ext cx="1452372" cy="474345"/>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大型鏡・キオスク・既存照明を活かし、造作を最小限にする。</a:t>
            </a:r>
            <a:endParaRPr lang="en-US" sz="830" dirty="0"/>
          </a:p>
        </p:txBody>
      </p:sp>
      <p:sp>
        <p:nvSpPr>
          <p:cNvPr id="17" name="Shape 13"/>
          <p:cNvSpPr/>
          <p:nvPr/>
        </p:nvSpPr>
        <p:spPr>
          <a:xfrm>
            <a:off x="7071360" y="4513263"/>
            <a:ext cx="1452372" cy="18288"/>
          </a:xfrm>
          <a:prstGeom prst="rect">
            <a:avLst/>
          </a:prstGeom>
          <a:solidFill>
            <a:srgbClr val="F2F0E8"/>
          </a:solidFill>
          <a:ln/>
        </p:spPr>
      </p:sp>
      <p:sp>
        <p:nvSpPr>
          <p:cNvPr id="18" name="Text 14"/>
          <p:cNvSpPr/>
          <p:nvPr/>
        </p:nvSpPr>
        <p:spPr>
          <a:xfrm>
            <a:off x="7071360" y="4586415"/>
            <a:ext cx="1452372" cy="146304"/>
          </a:xfrm>
          <a:prstGeom prst="rect">
            <a:avLst/>
          </a:prstGeom>
          <a:noFill/>
          <a:ln/>
        </p:spPr>
        <p:txBody>
          <a:bodyPr wrap="square" lIns="0" tIns="0" rIns="0" bIns="0" rtlCol="0" anchor="ctr"/>
          <a:lstStyle/>
          <a:p>
            <a:pPr indent="0" marL="0">
              <a:buNone/>
            </a:pPr>
            <a:r>
              <a:rPr lang="en-US" sz="750" b="1" spc="120" kern="0" dirty="0">
                <a:solidFill>
                  <a:srgbClr val="E6DCC1"/>
                </a:solidFill>
                <a:latin typeface="Arial" pitchFamily="34" charset="0"/>
                <a:ea typeface="Arial" pitchFamily="34" charset="-122"/>
                <a:cs typeface="Arial" pitchFamily="34" charset="-120"/>
              </a:rPr>
              <a:t>POINT 02</a:t>
            </a:r>
            <a:endParaRPr lang="en-US" sz="750" dirty="0"/>
          </a:p>
        </p:txBody>
      </p:sp>
      <p:sp>
        <p:nvSpPr>
          <p:cNvPr id="19" name="Text 15"/>
          <p:cNvSpPr/>
          <p:nvPr/>
        </p:nvSpPr>
        <p:spPr>
          <a:xfrm>
            <a:off x="7071360" y="4769295"/>
            <a:ext cx="1452372" cy="160020"/>
          </a:xfrm>
          <a:prstGeom prst="rect">
            <a:avLst/>
          </a:prstGeom>
          <a:noFill/>
          <a:ln/>
        </p:spPr>
        <p:txBody>
          <a:bodyPr wrap="square" lIns="0" tIns="0" rIns="0" bIns="0" rtlCol="0" anchor="ctr"/>
          <a:lstStyle/>
          <a:p>
            <a:pPr indent="0" marL="0">
              <a:lnSpc>
                <a:spcPct val="100000"/>
              </a:lnSpc>
              <a:buNone/>
            </a:pPr>
            <a:r>
              <a:rPr lang="en-US" sz="1050" b="1" dirty="0">
                <a:solidFill>
                  <a:srgbClr val="F2F0E8"/>
                </a:solidFill>
                <a:latin typeface="Meiryo" pitchFamily="34" charset="0"/>
                <a:ea typeface="Meiryo" pitchFamily="34" charset="-122"/>
                <a:cs typeface="Meiryo" pitchFamily="34" charset="-120"/>
              </a:rPr>
              <a:t>ステージは組まない</a:t>
            </a:r>
            <a:endParaRPr lang="en-US" sz="1050" dirty="0"/>
          </a:p>
        </p:txBody>
      </p:sp>
      <p:sp>
        <p:nvSpPr>
          <p:cNvPr id="20" name="Text 16"/>
          <p:cNvSpPr/>
          <p:nvPr/>
        </p:nvSpPr>
        <p:spPr>
          <a:xfrm>
            <a:off x="7071360" y="4929315"/>
            <a:ext cx="1452372" cy="316230"/>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高額なため、リノリウム敷きで平面を確保する方式へ変更。</a:t>
            </a:r>
            <a:endParaRPr lang="en-US" sz="830" dirty="0"/>
          </a:p>
        </p:txBody>
      </p:sp>
      <p:sp>
        <p:nvSpPr>
          <p:cNvPr id="21" name="Shape 17"/>
          <p:cNvSpPr/>
          <p:nvPr/>
        </p:nvSpPr>
        <p:spPr>
          <a:xfrm>
            <a:off x="8670036" y="4513263"/>
            <a:ext cx="1452372" cy="18288"/>
          </a:xfrm>
          <a:prstGeom prst="rect">
            <a:avLst/>
          </a:prstGeom>
          <a:solidFill>
            <a:srgbClr val="F2F0E8"/>
          </a:solidFill>
          <a:ln/>
        </p:spPr>
      </p:sp>
      <p:sp>
        <p:nvSpPr>
          <p:cNvPr id="22" name="Text 18"/>
          <p:cNvSpPr/>
          <p:nvPr/>
        </p:nvSpPr>
        <p:spPr>
          <a:xfrm>
            <a:off x="8670036" y="4586415"/>
            <a:ext cx="1452372" cy="146304"/>
          </a:xfrm>
          <a:prstGeom prst="rect">
            <a:avLst/>
          </a:prstGeom>
          <a:noFill/>
          <a:ln/>
        </p:spPr>
        <p:txBody>
          <a:bodyPr wrap="square" lIns="0" tIns="0" rIns="0" bIns="0" rtlCol="0" anchor="ctr"/>
          <a:lstStyle/>
          <a:p>
            <a:pPr indent="0" marL="0">
              <a:buNone/>
            </a:pPr>
            <a:r>
              <a:rPr lang="en-US" sz="750" b="1" spc="120" kern="0" dirty="0">
                <a:solidFill>
                  <a:srgbClr val="E6DCC1"/>
                </a:solidFill>
                <a:latin typeface="Arial" pitchFamily="34" charset="0"/>
                <a:ea typeface="Arial" pitchFamily="34" charset="-122"/>
                <a:cs typeface="Arial" pitchFamily="34" charset="-120"/>
              </a:rPr>
              <a:t>POINT 03</a:t>
            </a:r>
            <a:endParaRPr lang="en-US" sz="750" dirty="0"/>
          </a:p>
        </p:txBody>
      </p:sp>
      <p:sp>
        <p:nvSpPr>
          <p:cNvPr id="23" name="Text 19"/>
          <p:cNvSpPr/>
          <p:nvPr/>
        </p:nvSpPr>
        <p:spPr>
          <a:xfrm>
            <a:off x="8670036" y="4769295"/>
            <a:ext cx="1452372" cy="160020"/>
          </a:xfrm>
          <a:prstGeom prst="rect">
            <a:avLst/>
          </a:prstGeom>
          <a:noFill/>
          <a:ln/>
        </p:spPr>
        <p:txBody>
          <a:bodyPr wrap="square" lIns="0" tIns="0" rIns="0" bIns="0" rtlCol="0" anchor="ctr"/>
          <a:lstStyle/>
          <a:p>
            <a:pPr indent="0" marL="0">
              <a:lnSpc>
                <a:spcPct val="100000"/>
              </a:lnSpc>
              <a:buNone/>
            </a:pPr>
            <a:r>
              <a:rPr lang="en-US" sz="1050" b="1" dirty="0">
                <a:solidFill>
                  <a:srgbClr val="F2F0E8"/>
                </a:solidFill>
                <a:latin typeface="Meiryo" pitchFamily="34" charset="0"/>
                <a:ea typeface="Meiryo" pitchFamily="34" charset="-122"/>
                <a:cs typeface="Meiryo" pitchFamily="34" charset="-120"/>
              </a:rPr>
              <a:t>拡散は鏡に担わせる</a:t>
            </a:r>
            <a:endParaRPr lang="en-US" sz="1050" dirty="0"/>
          </a:p>
        </p:txBody>
      </p:sp>
      <p:sp>
        <p:nvSpPr>
          <p:cNvPr id="24" name="Text 20"/>
          <p:cNvSpPr/>
          <p:nvPr/>
        </p:nvSpPr>
        <p:spPr>
          <a:xfrm>
            <a:off x="8670036" y="4929315"/>
            <a:ext cx="1452372" cy="632460"/>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装飾は</a:t>
            </a:r>
            <a:pPr indent="0" marL="0">
              <a:lnSpc>
                <a:spcPct val="120000"/>
              </a:lnSpc>
              <a:buNone/>
            </a:pPr>
            <a:r>
              <a:rPr lang="en-US" sz="830" b="1" dirty="0">
                <a:solidFill>
                  <a:srgbClr val="000000"/>
                </a:solidFill>
                <a:latin typeface="Meiryo" pitchFamily="34" charset="0"/>
                <a:ea typeface="Meiryo" pitchFamily="34" charset="-122"/>
                <a:cs typeface="Meiryo" pitchFamily="34" charset="-120"/>
              </a:rPr>
              <a:t>上下に寄せて中央を空ける</a:t>
            </a:r>
            <a:pPr indent="0" marL="0">
              <a:lnSpc>
                <a:spcPct val="120000"/>
              </a:lnSpc>
              <a:buNone/>
            </a:pPr>
            <a:r>
              <a:rPr lang="en-US" sz="830" dirty="0">
                <a:solidFill>
                  <a:srgbClr val="000000"/>
                </a:solidFill>
                <a:latin typeface="Meiryo" pitchFamily="34" charset="0"/>
                <a:ea typeface="Meiryo" pitchFamily="34" charset="-122"/>
                <a:cs typeface="Meiryo" pitchFamily="34" charset="-120"/>
              </a:rPr>
              <a:t>。そのほうが鏡に人が入る余白が残り、最も安く、最も撮られる。</a:t>
            </a:r>
            <a:endParaRPr lang="en-US" sz="83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75488"/>
            <a:ext cx="310896" cy="201168"/>
          </a:xfrm>
          <a:prstGeom prst="rect">
            <a:avLst/>
          </a:prstGeom>
          <a:noFill/>
          <a:ln/>
        </p:spPr>
        <p:txBody>
          <a:bodyPr wrap="square" lIns="0" tIns="0" rIns="0" bIns="0" rtlCol="0" anchor="ctr"/>
          <a:lstStyle/>
          <a:p>
            <a:pPr indent="0" marL="0">
              <a:buNone/>
            </a:pPr>
            <a:r>
              <a:rPr lang="en-US" sz="900" b="1" dirty="0">
                <a:solidFill>
                  <a:srgbClr val="2F7A4B"/>
                </a:solidFill>
                <a:latin typeface="Arial" pitchFamily="34" charset="0"/>
                <a:ea typeface="Arial" pitchFamily="34" charset="-122"/>
                <a:cs typeface="Arial" pitchFamily="34" charset="-120"/>
              </a:rPr>
              <a:t>15</a:t>
            </a:r>
            <a:endParaRPr lang="en-US" sz="900" dirty="0"/>
          </a:p>
        </p:txBody>
      </p:sp>
      <p:sp>
        <p:nvSpPr>
          <p:cNvPr id="3" name="Text 1"/>
          <p:cNvSpPr/>
          <p:nvPr/>
        </p:nvSpPr>
        <p:spPr>
          <a:xfrm>
            <a:off x="932688" y="402336"/>
            <a:ext cx="1920240" cy="292608"/>
          </a:xfrm>
          <a:prstGeom prst="rect">
            <a:avLst/>
          </a:prstGeom>
          <a:noFill/>
          <a:ln/>
        </p:spPr>
        <p:txBody>
          <a:bodyPr wrap="square" lIns="0" tIns="0" rIns="0" bIns="0" rtlCol="0" anchor="ctr"/>
          <a:lstStyle/>
          <a:p>
            <a:pPr indent="0" marL="0">
              <a:buNone/>
            </a:pPr>
            <a:r>
              <a:rPr lang="en-US" sz="1600" dirty="0">
                <a:solidFill>
                  <a:srgbClr val="16211A"/>
                </a:solidFill>
                <a:latin typeface="Arial Black" pitchFamily="34" charset="0"/>
                <a:ea typeface="Arial Black" pitchFamily="34" charset="-122"/>
                <a:cs typeface="Arial Black" pitchFamily="34" charset="-120"/>
              </a:rPr>
              <a:t>B1F LAYOUT</a:t>
            </a:r>
            <a:endParaRPr lang="en-US" sz="1600" dirty="0"/>
          </a:p>
        </p:txBody>
      </p:sp>
      <p:sp>
        <p:nvSpPr>
          <p:cNvPr id="4" name="Text 2"/>
          <p:cNvSpPr/>
          <p:nvPr/>
        </p:nvSpPr>
        <p:spPr>
          <a:xfrm>
            <a:off x="2852928" y="475488"/>
            <a:ext cx="4206240" cy="219456"/>
          </a:xfrm>
          <a:prstGeom prst="rect">
            <a:avLst/>
          </a:prstGeom>
          <a:noFill/>
          <a:ln/>
        </p:spPr>
        <p:txBody>
          <a:bodyPr wrap="square" lIns="0" tIns="0" rIns="0" bIns="0" rtlCol="0" anchor="ctr"/>
          <a:lstStyle/>
          <a:p>
            <a:pPr indent="0" marL="0">
              <a:buNone/>
            </a:pPr>
            <a:r>
              <a:rPr lang="en-US" sz="950" dirty="0">
                <a:solidFill>
                  <a:srgbClr val="4C5850"/>
                </a:solidFill>
                <a:latin typeface="Meiryo" pitchFamily="34" charset="0"/>
                <a:ea typeface="Meiryo" pitchFamily="34" charset="-122"/>
                <a:cs typeface="Meiryo" pitchFamily="34" charset="-120"/>
              </a:rPr>
              <a:t>B1F 設置プラン</a:t>
            </a:r>
            <a:endParaRPr lang="en-US" sz="950" dirty="0"/>
          </a:p>
        </p:txBody>
      </p:sp>
      <p:sp>
        <p:nvSpPr>
          <p:cNvPr id="5" name="Text 3"/>
          <p:cNvSpPr/>
          <p:nvPr/>
        </p:nvSpPr>
        <p:spPr>
          <a:xfrm>
            <a:off x="6830568" y="475488"/>
            <a:ext cx="3291840" cy="201168"/>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FIXTURES &amp; FLOW 平面図 反映済</a:t>
            </a:r>
            <a:endParaRPr lang="en-US" sz="800" dirty="0"/>
          </a:p>
        </p:txBody>
      </p:sp>
      <p:sp>
        <p:nvSpPr>
          <p:cNvPr id="6" name="Shape 4"/>
          <p:cNvSpPr/>
          <p:nvPr/>
        </p:nvSpPr>
        <p:spPr>
          <a:xfrm>
            <a:off x="566928" y="749808"/>
            <a:ext cx="9555480" cy="16459"/>
          </a:xfrm>
          <a:prstGeom prst="rect">
            <a:avLst/>
          </a:prstGeom>
          <a:solidFill>
            <a:srgbClr val="16211A"/>
          </a:solidFill>
          <a:ln/>
        </p:spPr>
      </p:sp>
      <p:sp>
        <p:nvSpPr>
          <p:cNvPr id="7" name="Text 5"/>
          <p:cNvSpPr/>
          <p:nvPr/>
        </p:nvSpPr>
        <p:spPr>
          <a:xfrm>
            <a:off x="9482328" y="7159752"/>
            <a:ext cx="640080" cy="182880"/>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16</a:t>
            </a:r>
            <a:endParaRPr lang="en-US" sz="800" dirty="0"/>
          </a:p>
        </p:txBody>
      </p:sp>
      <p:pic>
        <p:nvPicPr>
          <p:cNvPr id="8" name="Image 0" descr="/Users/ikki/claudeproject/2faced-launch-day-v2/assets/img/plan-b1f-260704-02.png">    </p:cNvPr>
          <p:cNvPicPr>
            <a:picLocks noChangeAspect="1"/>
          </p:cNvPicPr>
          <p:nvPr/>
        </p:nvPicPr>
        <p:blipFill>
          <a:blip r:embed="rId1"/>
          <a:srcRect l="0" r="0" t="0" b="0"/>
          <a:stretch/>
        </p:blipFill>
        <p:spPr>
          <a:xfrm>
            <a:off x="566928" y="950976"/>
            <a:ext cx="4649724" cy="2651760"/>
          </a:xfrm>
          <a:prstGeom prst="rect">
            <a:avLst/>
          </a:prstGeom>
        </p:spPr>
      </p:pic>
      <p:sp>
        <p:nvSpPr>
          <p:cNvPr id="9" name="Text 6"/>
          <p:cNvSpPr/>
          <p:nvPr/>
        </p:nvSpPr>
        <p:spPr>
          <a:xfrm>
            <a:off x="566928" y="3401568"/>
            <a:ext cx="3719779" cy="182880"/>
          </a:xfrm>
          <a:prstGeom prst="rect">
            <a:avLst/>
          </a:prstGeom>
          <a:solidFill>
            <a:srgbClr val="1E2B20"/>
          </a:solidFill>
          <a:ln/>
        </p:spPr>
        <p:txBody>
          <a:bodyPr wrap="square" lIns="25400" tIns="25400" rIns="25400" bIns="25400" rtlCol="0" anchor="ctr"/>
          <a:lstStyle/>
          <a:p>
            <a:pPr indent="0" marL="0">
              <a:buNone/>
            </a:pPr>
            <a:r>
              <a:rPr lang="en-US" sz="653" b="1" dirty="0">
                <a:solidFill>
                  <a:srgbClr val="FFFFFF"/>
                </a:solidFill>
                <a:latin typeface="Arial" pitchFamily="34" charset="0"/>
                <a:ea typeface="Arial" pitchFamily="34" charset="-122"/>
                <a:cs typeface="Arial" pitchFamily="34" charset="-120"/>
              </a:rPr>
              <a:t>B1F — 4ゾーン 反映版</a:t>
            </a:r>
            <a:endParaRPr lang="en-US" sz="653" dirty="0"/>
          </a:p>
        </p:txBody>
      </p:sp>
      <p:sp>
        <p:nvSpPr>
          <p:cNvPr id="10" name="Text 7"/>
          <p:cNvSpPr/>
          <p:nvPr/>
        </p:nvSpPr>
        <p:spPr>
          <a:xfrm>
            <a:off x="566928" y="3749040"/>
            <a:ext cx="4649724" cy="384048"/>
          </a:xfrm>
          <a:prstGeom prst="rect">
            <a:avLst/>
          </a:prstGeom>
          <a:noFill/>
          <a:ln/>
        </p:spPr>
        <p:txBody>
          <a:bodyPr wrap="square" lIns="0" tIns="0" rIns="0" bIns="0" rtlCol="0" anchor="ctr"/>
          <a:lstStyle/>
          <a:p>
            <a:pPr indent="0" marL="0">
              <a:lnSpc>
                <a:spcPct val="110000"/>
              </a:lnSpc>
              <a:buNone/>
            </a:pPr>
            <a:r>
              <a:rPr lang="en-US" sz="720" dirty="0">
                <a:solidFill>
                  <a:srgbClr val="8B9189"/>
                </a:solidFill>
                <a:latin typeface="Meiryo" pitchFamily="34" charset="0"/>
                <a:ea typeface="Meiryo" pitchFamily="34" charset="-122"/>
                <a:cs typeface="Meiryo" pitchFamily="34" charset="-120"/>
              </a:rPr>
              <a:t>B1F 平面図（butter inc.・S=1/100・図面 06-1／B1-260704-02）。304.024㎡ / 91.967坪・天井高 2,100–2,900mm。① 競技エリア ② DRINK ブース ③ フォトブース ④ DJ ブースの4ゾーンを反映済み。ミラーは 緑M＝既存再利用／赤M＝新設。</a:t>
            </a:r>
            <a:endParaRPr lang="en-US" sz="720" dirty="0"/>
          </a:p>
        </p:txBody>
      </p:sp>
      <p:sp>
        <p:nvSpPr>
          <p:cNvPr id="11" name="Text 8"/>
          <p:cNvSpPr/>
          <p:nvPr/>
        </p:nvSpPr>
        <p:spPr>
          <a:xfrm>
            <a:off x="5472684" y="950976"/>
            <a:ext cx="4649724" cy="217322"/>
          </a:xfrm>
          <a:prstGeom prst="rect">
            <a:avLst/>
          </a:prstGeom>
          <a:noFill/>
          <a:ln/>
        </p:spPr>
        <p:txBody>
          <a:bodyPr wrap="square" lIns="0" tIns="0" rIns="0" bIns="0" rtlCol="0" anchor="ctr"/>
          <a:lstStyle/>
          <a:p>
            <a:pPr indent="0" marL="0">
              <a:buNone/>
            </a:pPr>
            <a:r>
              <a:rPr lang="en-US" sz="1104" b="1" dirty="0">
                <a:solidFill>
                  <a:srgbClr val="16211A"/>
                </a:solidFill>
                <a:latin typeface="Meiryo" pitchFamily="34" charset="0"/>
                <a:ea typeface="Meiryo" pitchFamily="34" charset="-122"/>
                <a:cs typeface="Meiryo" pitchFamily="34" charset="-120"/>
              </a:rPr>
              <a:t>設置物と配置方針</a:t>
            </a:r>
            <a:endParaRPr lang="en-US" sz="1104"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5472684" y="1223162"/>
          <a:ext cx="4649724" cy="914400"/>
        </p:xfrm>
        <a:graphic>
          <a:graphicData uri="http://schemas.openxmlformats.org/drawingml/2006/table">
            <a:tbl>
              <a:tblPr/>
              <a:tblGrid>
                <a:gridCol w="1162431"/>
                <a:gridCol w="1162431"/>
                <a:gridCol w="1162431"/>
                <a:gridCol w="1162431"/>
              </a:tblGrid>
              <a:tr h="211592">
                <a:tc>
                  <a:txBody>
                    <a:bodyPr/>
                    <a:lstStyle/>
                    <a:p>
                      <a:pPr indent="0" marL="0">
                        <a:buNone/>
                      </a:pPr>
                      <a:r>
                        <a:rPr lang="en-US" sz="701" b="1" dirty="0">
                          <a:solidFill>
                            <a:srgbClr val="8B9189"/>
                          </a:solidFill>
                          <a:latin typeface="Arial" pitchFamily="34" charset="0"/>
                          <a:ea typeface="Arial" pitchFamily="34" charset="-122"/>
                          <a:cs typeface="Arial" pitchFamily="34" charset="-120"/>
                        </a:rPr>
                        <a:t>No.</a:t>
                      </a:r>
                      <a:endParaRPr lang="en-US" sz="701" dirty="0">
                        <a:latin typeface="Arial" charset="0"/>
                        <a:ea typeface="Arial" charset="0"/>
                        <a:cs typeface="Arial"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01" b="1" dirty="0">
                          <a:solidFill>
                            <a:srgbClr val="8B9189"/>
                          </a:solidFill>
                          <a:latin typeface="Arial" pitchFamily="34" charset="0"/>
                          <a:ea typeface="Arial" pitchFamily="34" charset="-122"/>
                          <a:cs typeface="Arial" pitchFamily="34" charset="-120"/>
                        </a:rPr>
                        <a:t>ゾーン</a:t>
                      </a:r>
                      <a:endParaRPr lang="en-US" sz="701" dirty="0">
                        <a:latin typeface="Arial" charset="0"/>
                        <a:ea typeface="Arial" charset="0"/>
                        <a:cs typeface="Arial"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01" b="1" dirty="0">
                          <a:solidFill>
                            <a:srgbClr val="8B9189"/>
                          </a:solidFill>
                          <a:latin typeface="Arial" pitchFamily="34" charset="0"/>
                          <a:ea typeface="Arial" pitchFamily="34" charset="-122"/>
                          <a:cs typeface="Arial" pitchFamily="34" charset="-120"/>
                        </a:rPr>
                        <a:t>配置・内容</a:t>
                      </a:r>
                      <a:endParaRPr lang="en-US" sz="701" dirty="0">
                        <a:latin typeface="Arial" charset="0"/>
                        <a:ea typeface="Arial" charset="0"/>
                        <a:cs typeface="Arial"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01" b="1" dirty="0">
                          <a:solidFill>
                            <a:srgbClr val="8B9189"/>
                          </a:solidFill>
                          <a:latin typeface="Arial" pitchFamily="34" charset="0"/>
                          <a:ea typeface="Arial" pitchFamily="34" charset="-122"/>
                          <a:cs typeface="Arial" pitchFamily="34" charset="-120"/>
                        </a:rPr>
                        <a:t>状態</a:t>
                      </a:r>
                      <a:endParaRPr lang="en-US" sz="701" dirty="0">
                        <a:latin typeface="Arial" charset="0"/>
                        <a:ea typeface="Arial" charset="0"/>
                        <a:cs typeface="Arial"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r>
              <a:tr h="618134">
                <a:tc>
                  <a:txBody>
                    <a:bodyPr/>
                    <a:lstStyle/>
                    <a:p>
                      <a:pPr indent="0" marL="0">
                        <a:buNone/>
                      </a:pPr>
                      <a:r>
                        <a:rPr lang="en-US" sz="768" dirty="0">
                          <a:solidFill>
                            <a:srgbClr val="4C5850"/>
                          </a:solidFill>
                          <a:latin typeface="Meiryo" pitchFamily="34" charset="0"/>
                          <a:ea typeface="Meiryo" pitchFamily="34" charset="-122"/>
                          <a:cs typeface="Meiryo" pitchFamily="34" charset="-120"/>
                        </a:rPr>
                        <a:t>①</a:t>
                      </a:r>
                      <a:endParaRPr lang="en-US" sz="768"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68" dirty="0">
                          <a:solidFill>
                            <a:srgbClr val="4C5850"/>
                          </a:solidFill>
                          <a:latin typeface="Meiryo" pitchFamily="34" charset="0"/>
                          <a:ea typeface="Meiryo" pitchFamily="34" charset="-122"/>
                          <a:cs typeface="Meiryo" pitchFamily="34" charset="-120"/>
                        </a:rPr>
                        <a:t>競技エリア</a:t>
                      </a:r>
                      <a:endParaRPr lang="en-US" sz="768" dirty="0">
                        <a:latin typeface="Meiryo" charset="0"/>
                        <a:ea typeface="Meiryo" charset="0"/>
                        <a:cs typeface="Meiryo" charset="0"/>
                      </a:endParaRPr>
                    </a:p>
                    <a:p>
                      <a:pPr indent="0" marL="0">
                        <a:buNone/>
                      </a:pPr>
                      <a:r>
                        <a:rPr lang="en-US" sz="768" dirty="0">
                          <a:solidFill>
                            <a:srgbClr val="4C5850"/>
                          </a:solidFill>
                          <a:latin typeface="Meiryo" pitchFamily="34" charset="0"/>
                          <a:ea typeface="Meiryo" pitchFamily="34" charset="-122"/>
                          <a:cs typeface="Meiryo" pitchFamily="34" charset="-120"/>
                        </a:rPr>
                        <a:t>GroovMix</a:t>
                      </a:r>
                      <a:endParaRPr lang="en-US" sz="768"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68" dirty="0">
                          <a:solidFill>
                            <a:srgbClr val="4C5850"/>
                          </a:solidFill>
                          <a:latin typeface="Meiryo" pitchFamily="34" charset="0"/>
                          <a:ea typeface="Meiryo" pitchFamily="34" charset="-122"/>
                          <a:cs typeface="Meiryo" pitchFamily="34" charset="-120"/>
                        </a:rPr>
                        <a:t>売場中央 9,000×1,820mm（約16.4㎡）。ステージは組まずリノリウム等で平面確保</a:t>
                      </a:r>
                      <a:endParaRPr lang="en-US" sz="768"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68" dirty="0">
                          <a:solidFill>
                            <a:srgbClr val="4C5850"/>
                          </a:solidFill>
                          <a:latin typeface="Meiryo" pitchFamily="34" charset="0"/>
                          <a:ea typeface="Meiryo" pitchFamily="34" charset="-122"/>
                          <a:cs typeface="Meiryo" pitchFamily="34" charset="-120"/>
                        </a:rPr>
                        <a:t>寸法確定</a:t>
                      </a:r>
                      <a:endParaRPr lang="en-US" sz="768"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r>
              <a:tr h="486461">
                <a:tc>
                  <a:txBody>
                    <a:bodyPr/>
                    <a:lstStyle/>
                    <a:p>
                      <a:pPr indent="0" marL="0">
                        <a:buNone/>
                      </a:pPr>
                      <a:r>
                        <a:rPr lang="en-US" sz="768" dirty="0">
                          <a:solidFill>
                            <a:srgbClr val="4C5850"/>
                          </a:solidFill>
                          <a:latin typeface="Meiryo" pitchFamily="34" charset="0"/>
                          <a:ea typeface="Meiryo" pitchFamily="34" charset="-122"/>
                          <a:cs typeface="Meiryo" pitchFamily="34" charset="-120"/>
                        </a:rPr>
                        <a:t>②</a:t>
                      </a:r>
                      <a:endParaRPr lang="en-US" sz="768"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68" dirty="0">
                          <a:solidFill>
                            <a:srgbClr val="4C5850"/>
                          </a:solidFill>
                          <a:latin typeface="Meiryo" pitchFamily="34" charset="0"/>
                          <a:ea typeface="Meiryo" pitchFamily="34" charset="-122"/>
                          <a:cs typeface="Meiryo" pitchFamily="34" charset="-120"/>
                        </a:rPr>
                        <a:t>DRINK ブース</a:t>
                      </a:r>
                      <a:endParaRPr lang="en-US" sz="768"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68" dirty="0">
                          <a:solidFill>
                            <a:srgbClr val="4C5850"/>
                          </a:solidFill>
                          <a:latin typeface="Meiryo" pitchFamily="34" charset="0"/>
                          <a:ea typeface="Meiryo" pitchFamily="34" charset="-122"/>
                          <a:cs typeface="Meiryo" pitchFamily="34" charset="-120"/>
                        </a:rPr>
                        <a:t>什器 I の東側。提供方法・人員・補充と廃棄の運用を詰める</a:t>
                      </a:r>
                      <a:endParaRPr lang="en-US" sz="768"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68" dirty="0">
                          <a:solidFill>
                            <a:srgbClr val="4C5850"/>
                          </a:solidFill>
                          <a:latin typeface="Meiryo" pitchFamily="34" charset="0"/>
                          <a:ea typeface="Meiryo" pitchFamily="34" charset="-122"/>
                          <a:cs typeface="Meiryo" pitchFamily="34" charset="-120"/>
                        </a:rPr>
                        <a:t>位置確定</a:t>
                      </a:r>
                      <a:endParaRPr lang="en-US" sz="768"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r>
              <a:tr h="486461">
                <a:tc>
                  <a:txBody>
                    <a:bodyPr/>
                    <a:lstStyle/>
                    <a:p>
                      <a:pPr indent="0" marL="0">
                        <a:buNone/>
                      </a:pPr>
                      <a:r>
                        <a:rPr lang="en-US" sz="768" dirty="0">
                          <a:solidFill>
                            <a:srgbClr val="4C5850"/>
                          </a:solidFill>
                          <a:latin typeface="Meiryo" pitchFamily="34" charset="0"/>
                          <a:ea typeface="Meiryo" pitchFamily="34" charset="-122"/>
                          <a:cs typeface="Meiryo" pitchFamily="34" charset="-120"/>
                        </a:rPr>
                        <a:t>③</a:t>
                      </a:r>
                      <a:endParaRPr lang="en-US" sz="768"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68" dirty="0">
                          <a:solidFill>
                            <a:srgbClr val="4C5850"/>
                          </a:solidFill>
                          <a:latin typeface="Meiryo" pitchFamily="34" charset="0"/>
                          <a:ea typeface="Meiryo" pitchFamily="34" charset="-122"/>
                          <a:cs typeface="Meiryo" pitchFamily="34" charset="-120"/>
                        </a:rPr>
                        <a:t>フォトブース</a:t>
                      </a:r>
                      <a:endParaRPr lang="en-US" sz="768"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68" dirty="0">
                          <a:solidFill>
                            <a:srgbClr val="4C5850"/>
                          </a:solidFill>
                          <a:latin typeface="Meiryo" pitchFamily="34" charset="0"/>
                          <a:ea typeface="Meiryo" pitchFamily="34" charset="-122"/>
                          <a:cs typeface="Meiryo" pitchFamily="34" charset="-120"/>
                        </a:rPr>
                        <a:t>売場右奥の壁面。新設ミラー W1,090（図面 赤M）に上部＋下部の装飾</a:t>
                      </a:r>
                      <a:endParaRPr lang="en-US" sz="768"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68" dirty="0">
                          <a:solidFill>
                            <a:srgbClr val="4C5850"/>
                          </a:solidFill>
                          <a:latin typeface="Meiryo" pitchFamily="34" charset="0"/>
                          <a:ea typeface="Meiryo" pitchFamily="34" charset="-122"/>
                          <a:cs typeface="Meiryo" pitchFamily="34" charset="-120"/>
                        </a:rPr>
                        <a:t>位置確定</a:t>
                      </a:r>
                      <a:endParaRPr lang="en-US" sz="768"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r>
              <a:tr h="486461">
                <a:tc>
                  <a:txBody>
                    <a:bodyPr/>
                    <a:lstStyle/>
                    <a:p>
                      <a:pPr indent="0" marL="0">
                        <a:buNone/>
                      </a:pPr>
                      <a:r>
                        <a:rPr lang="en-US" sz="768" dirty="0">
                          <a:solidFill>
                            <a:srgbClr val="4C5850"/>
                          </a:solidFill>
                          <a:latin typeface="Meiryo" pitchFamily="34" charset="0"/>
                          <a:ea typeface="Meiryo" pitchFamily="34" charset="-122"/>
                          <a:cs typeface="Meiryo" pitchFamily="34" charset="-120"/>
                        </a:rPr>
                        <a:t>④</a:t>
                      </a:r>
                      <a:endParaRPr lang="en-US" sz="768"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68" dirty="0">
                          <a:solidFill>
                            <a:srgbClr val="4C5850"/>
                          </a:solidFill>
                          <a:latin typeface="Meiryo" pitchFamily="34" charset="0"/>
                          <a:ea typeface="Meiryo" pitchFamily="34" charset="-122"/>
                          <a:cs typeface="Meiryo" pitchFamily="34" charset="-120"/>
                        </a:rPr>
                        <a:t>DJ ブース</a:t>
                      </a:r>
                      <a:endParaRPr lang="en-US" sz="768"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68" dirty="0">
                          <a:solidFill>
                            <a:srgbClr val="4C5850"/>
                          </a:solidFill>
                          <a:latin typeface="Meiryo" pitchFamily="34" charset="0"/>
                          <a:ea typeface="Meiryo" pitchFamily="34" charset="-122"/>
                          <a:cs typeface="Meiryo" pitchFamily="34" charset="-120"/>
                        </a:rPr>
                        <a:t>既存キオスク（什器 J・2,000×2,000）を転用。造作なし（P.17）</a:t>
                      </a:r>
                      <a:endParaRPr lang="en-US" sz="768"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68" dirty="0">
                          <a:solidFill>
                            <a:srgbClr val="4C5850"/>
                          </a:solidFill>
                          <a:latin typeface="Meiryo" pitchFamily="34" charset="0"/>
                          <a:ea typeface="Meiryo" pitchFamily="34" charset="-122"/>
                          <a:cs typeface="Meiryo" pitchFamily="34" charset="-120"/>
                        </a:rPr>
                        <a:t>確定</a:t>
                      </a:r>
                      <a:endParaRPr lang="en-US" sz="768"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r>
              <a:tr h="486461">
                <a:tc>
                  <a:txBody>
                    <a:bodyPr/>
                    <a:lstStyle/>
                    <a:p>
                      <a:pPr indent="0" marL="0">
                        <a:buNone/>
                      </a:pPr>
                      <a:r>
                        <a:rPr lang="en-US" sz="768" dirty="0">
                          <a:solidFill>
                            <a:srgbClr val="4C5850"/>
                          </a:solidFill>
                          <a:latin typeface="Meiryo" pitchFamily="34" charset="0"/>
                          <a:ea typeface="Meiryo" pitchFamily="34" charset="-122"/>
                          <a:cs typeface="Meiryo" pitchFamily="34" charset="-120"/>
                        </a:rPr>
                        <a:t>—</a:t>
                      </a:r>
                      <a:endParaRPr lang="en-US" sz="768"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68" dirty="0">
                          <a:solidFill>
                            <a:srgbClr val="4C5850"/>
                          </a:solidFill>
                          <a:latin typeface="Meiryo" pitchFamily="34" charset="0"/>
                          <a:ea typeface="Meiryo" pitchFamily="34" charset="-122"/>
                          <a:cs typeface="Meiryo" pitchFamily="34" charset="-120"/>
                        </a:rPr>
                        <a:t>照明・ロゴサイン</a:t>
                      </a:r>
                      <a:endParaRPr lang="en-US" sz="768"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68" dirty="0">
                          <a:solidFill>
                            <a:srgbClr val="4C5850"/>
                          </a:solidFill>
                          <a:latin typeface="Meiryo" pitchFamily="34" charset="0"/>
                          <a:ea typeface="Meiryo" pitchFamily="34" charset="-122"/>
                          <a:cs typeface="Meiryo" pitchFamily="34" charset="-120"/>
                        </a:rPr>
                        <a:t>④ の周辺に Titan Tube 等の棒状照明とロゴサイン</a:t>
                      </a:r>
                      <a:endParaRPr lang="en-US" sz="768"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68" dirty="0">
                          <a:solidFill>
                            <a:srgbClr val="4C5850"/>
                          </a:solidFill>
                          <a:latin typeface="Meiryo" pitchFamily="34" charset="0"/>
                          <a:ea typeface="Meiryo" pitchFamily="34" charset="-122"/>
                          <a:cs typeface="Meiryo" pitchFamily="34" charset="-120"/>
                        </a:rPr>
                        <a:t>本数 要確定</a:t>
                      </a:r>
                      <a:endParaRPr lang="en-US" sz="768"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r>
              <a:tr h="354787">
                <a:tc>
                  <a:txBody>
                    <a:bodyPr/>
                    <a:lstStyle/>
                    <a:p>
                      <a:pPr indent="0" marL="0">
                        <a:buNone/>
                      </a:pPr>
                      <a:r>
                        <a:rPr lang="en-US" sz="768" dirty="0">
                          <a:solidFill>
                            <a:srgbClr val="4C5850"/>
                          </a:solidFill>
                          <a:latin typeface="Meiryo" pitchFamily="34" charset="0"/>
                          <a:ea typeface="Meiryo" pitchFamily="34" charset="-122"/>
                          <a:cs typeface="Meiryo" pitchFamily="34" charset="-120"/>
                        </a:rPr>
                        <a:t>—</a:t>
                      </a:r>
                      <a:endParaRPr lang="en-US" sz="768"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68" dirty="0">
                          <a:solidFill>
                            <a:srgbClr val="4C5850"/>
                          </a:solidFill>
                          <a:latin typeface="Meiryo" pitchFamily="34" charset="0"/>
                          <a:ea typeface="Meiryo" pitchFamily="34" charset="-122"/>
                          <a:cs typeface="Meiryo" pitchFamily="34" charset="-120"/>
                        </a:rPr>
                        <a:t>フロアマット</a:t>
                      </a:r>
                      <a:endParaRPr lang="en-US" sz="768"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68" dirty="0">
                          <a:solidFill>
                            <a:srgbClr val="4C5850"/>
                          </a:solidFill>
                          <a:latin typeface="Meiryo" pitchFamily="34" charset="0"/>
                          <a:ea typeface="Meiryo" pitchFamily="34" charset="-122"/>
                          <a:cs typeface="Meiryo" pitchFamily="34" charset="-120"/>
                        </a:rPr>
                        <a:t>階段からの導線上に敷設</a:t>
                      </a:r>
                      <a:endParaRPr lang="en-US" sz="768"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68" dirty="0">
                          <a:solidFill>
                            <a:srgbClr val="4C5850"/>
                          </a:solidFill>
                          <a:latin typeface="Meiryo" pitchFamily="34" charset="0"/>
                          <a:ea typeface="Meiryo" pitchFamily="34" charset="-122"/>
                          <a:cs typeface="Meiryo" pitchFamily="34" charset="-120"/>
                        </a:rPr>
                        <a:t>実施</a:t>
                      </a:r>
                      <a:endParaRPr lang="en-US" sz="768"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r>
            </a:tbl>
          </a:graphicData>
        </a:graphic>
      </p:graphicFrame>
      <p:sp>
        <p:nvSpPr>
          <p:cNvPr id="13" name="Shape 9"/>
          <p:cNvSpPr/>
          <p:nvPr/>
        </p:nvSpPr>
        <p:spPr>
          <a:xfrm>
            <a:off x="5472684" y="4463247"/>
            <a:ext cx="32004" cy="1335024"/>
          </a:xfrm>
          <a:prstGeom prst="rect">
            <a:avLst/>
          </a:prstGeom>
          <a:solidFill>
            <a:srgbClr val="2F7A4B"/>
          </a:solidFill>
          <a:ln/>
        </p:spPr>
      </p:sp>
      <p:sp>
        <p:nvSpPr>
          <p:cNvPr id="14" name="Text 10"/>
          <p:cNvSpPr/>
          <p:nvPr/>
        </p:nvSpPr>
        <p:spPr>
          <a:xfrm>
            <a:off x="5591556" y="4463247"/>
            <a:ext cx="2050542" cy="1335024"/>
          </a:xfrm>
          <a:prstGeom prst="rect">
            <a:avLst/>
          </a:prstGeom>
          <a:noFill/>
          <a:ln/>
        </p:spPr>
        <p:txBody>
          <a:bodyPr wrap="square" lIns="0" tIns="0" rIns="0" bIns="0" rtlCol="0" anchor="t"/>
          <a:lstStyle/>
          <a:p>
            <a:pPr indent="0" marL="0">
              <a:lnSpc>
                <a:spcPct val="120000"/>
              </a:lnSpc>
              <a:buNone/>
            </a:pPr>
            <a:r>
              <a:rPr lang="en-US" sz="816" b="1" dirty="0">
                <a:solidFill>
                  <a:srgbClr val="000000"/>
                </a:solidFill>
                <a:latin typeface="Meiryo" pitchFamily="34" charset="0"/>
                <a:ea typeface="Meiryo" pitchFamily="34" charset="-122"/>
                <a:cs typeface="Meiryo" pitchFamily="34" charset="-120"/>
              </a:rPr>
              <a:t>ご確認ください：③ フォトブースのミラー。</a:t>
            </a:r>
            <a:pPr indent="0" marL="0">
              <a:lnSpc>
                <a:spcPct val="120000"/>
              </a:lnSpc>
              <a:buNone/>
            </a:pPr>
            <a:r>
              <a:rPr lang="en-US" sz="816" dirty="0">
                <a:solidFill>
                  <a:srgbClr val="000000"/>
                </a:solidFill>
                <a:latin typeface="Meiryo" pitchFamily="34" charset="0"/>
                <a:ea typeface="Meiryo" pitchFamily="34" charset="-122"/>
                <a:cs typeface="Meiryo" pitchFamily="34" charset="-120"/>
              </a:rPr>
              <a:t> 図面では</a:t>
            </a:r>
            <a:pPr indent="0" marL="0">
              <a:lnSpc>
                <a:spcPct val="120000"/>
              </a:lnSpc>
              <a:buNone/>
            </a:pPr>
            <a:r>
              <a:rPr lang="en-US" sz="816" b="1" dirty="0">
                <a:solidFill>
                  <a:srgbClr val="000000"/>
                </a:solidFill>
                <a:latin typeface="Meiryo" pitchFamily="34" charset="0"/>
                <a:ea typeface="Meiryo" pitchFamily="34" charset="-122"/>
                <a:cs typeface="Meiryo" pitchFamily="34" charset="-120"/>
              </a:rPr>
              <a:t>新設ミラー（赤M・W1,090）</a:t>
            </a:r>
            <a:pPr indent="0" marL="0">
              <a:lnSpc>
                <a:spcPct val="120000"/>
              </a:lnSpc>
              <a:buNone/>
            </a:pPr>
            <a:r>
              <a:rPr lang="en-US" sz="816" dirty="0">
                <a:solidFill>
                  <a:srgbClr val="000000"/>
                </a:solidFill>
                <a:latin typeface="Meiryo" pitchFamily="34" charset="0"/>
                <a:ea typeface="Meiryo" pitchFamily="34" charset="-122"/>
                <a:cs typeface="Meiryo" pitchFamily="34" charset="-120"/>
              </a:rPr>
              <a:t>です。一方で階段前には</a:t>
            </a:r>
            <a:pPr indent="0" marL="0">
              <a:lnSpc>
                <a:spcPct val="120000"/>
              </a:lnSpc>
              <a:buNone/>
            </a:pPr>
            <a:r>
              <a:rPr lang="en-US" sz="816" b="1" dirty="0">
                <a:solidFill>
                  <a:srgbClr val="000000"/>
                </a:solidFill>
                <a:latin typeface="Meiryo" pitchFamily="34" charset="0"/>
                <a:ea typeface="Meiryo" pitchFamily="34" charset="-122"/>
                <a:cs typeface="Meiryo" pitchFamily="34" charset="-120"/>
              </a:rPr>
              <a:t>既存の大型ミラー（緑M・木枠縦長 H 約2,800mm）</a:t>
            </a:r>
            <a:pPr indent="0" marL="0">
              <a:lnSpc>
                <a:spcPct val="120000"/>
              </a:lnSpc>
              <a:buNone/>
            </a:pPr>
            <a:r>
              <a:rPr lang="en-US" sz="816" dirty="0">
                <a:solidFill>
                  <a:srgbClr val="000000"/>
                </a:solidFill>
                <a:latin typeface="Meiryo" pitchFamily="34" charset="0"/>
                <a:ea typeface="Meiryo" pitchFamily="34" charset="-122"/>
                <a:cs typeface="Meiryo" pitchFamily="34" charset="-120"/>
              </a:rPr>
              <a:t>があります。 </a:t>
            </a:r>
            <a:pPr indent="0" marL="0">
              <a:lnSpc>
                <a:spcPct val="120000"/>
              </a:lnSpc>
              <a:buNone/>
            </a:pPr>
            <a:r>
              <a:rPr lang="en-US" sz="816" b="1" dirty="0">
                <a:solidFill>
                  <a:srgbClr val="000000"/>
                </a:solidFill>
                <a:latin typeface="Meiryo" pitchFamily="34" charset="0"/>
                <a:ea typeface="Meiryo" pitchFamily="34" charset="-122"/>
                <a:cs typeface="Meiryo" pitchFamily="34" charset="-120"/>
              </a:rPr>
              <a:t>新設するのか、既存を転用するのか</a:t>
            </a:r>
            <a:pPr indent="0" marL="0">
              <a:lnSpc>
                <a:spcPct val="120000"/>
              </a:lnSpc>
              <a:buNone/>
            </a:pPr>
            <a:r>
              <a:rPr lang="en-US" sz="816" dirty="0">
                <a:solidFill>
                  <a:srgbClr val="000000"/>
                </a:solidFill>
                <a:latin typeface="Meiryo" pitchFamily="34" charset="0"/>
                <a:ea typeface="Meiryo" pitchFamily="34" charset="-122"/>
                <a:cs typeface="Meiryo" pitchFamily="34" charset="-120"/>
              </a:rPr>
              <a:t>で費用が変わります。あわせて什器「G」の位置が移動後で確定かもご確認ください。</a:t>
            </a:r>
            <a:pPr indent="0" marL="0">
              <a:lnSpc>
                <a:spcPct val="120000"/>
              </a:lnSpc>
              <a:buNone/>
            </a:pPr>
            <a:r>
              <a:rPr lang="en-US" sz="816" b="1" dirty="0">
                <a:solidFill>
                  <a:srgbClr val="2F7A4B"/>
                </a:solidFill>
                <a:latin typeface="Meiryo" pitchFamily="34" charset="0"/>
                <a:ea typeface="Meiryo" pitchFamily="34" charset="-122"/>
                <a:cs typeface="Meiryo" pitchFamily="34" charset="-120"/>
              </a:rPr>
              <a:t>［要確認］</a:t>
            </a:r>
            <a:pPr indent="0" marL="0">
              <a:lnSpc>
                <a:spcPct val="120000"/>
              </a:lnSpc>
              <a:buNone/>
            </a:pPr>
            <a:r>
              <a:rPr lang="en-US" sz="816" dirty="0">
                <a:solidFill>
                  <a:srgbClr val="000000"/>
                </a:solidFill>
                <a:latin typeface="Meiryo" pitchFamily="34" charset="0"/>
                <a:ea typeface="Meiryo" pitchFamily="34" charset="-122"/>
                <a:cs typeface="Meiryo" pitchFamily="34" charset="-120"/>
              </a:rPr>
              <a:t> </a:t>
            </a:r>
            <a:endParaRPr lang="en-US" sz="816" dirty="0"/>
          </a:p>
        </p:txBody>
      </p:sp>
      <p:sp>
        <p:nvSpPr>
          <p:cNvPr id="15" name="Shape 11"/>
          <p:cNvSpPr/>
          <p:nvPr/>
        </p:nvSpPr>
        <p:spPr>
          <a:xfrm>
            <a:off x="7925562" y="4463247"/>
            <a:ext cx="32004" cy="868680"/>
          </a:xfrm>
          <a:prstGeom prst="rect">
            <a:avLst/>
          </a:prstGeom>
          <a:solidFill>
            <a:srgbClr val="D8CFB6"/>
          </a:solidFill>
          <a:ln/>
        </p:spPr>
      </p:sp>
      <p:sp>
        <p:nvSpPr>
          <p:cNvPr id="16" name="Text 12"/>
          <p:cNvSpPr/>
          <p:nvPr/>
        </p:nvSpPr>
        <p:spPr>
          <a:xfrm>
            <a:off x="8044434" y="4463247"/>
            <a:ext cx="2050542" cy="868680"/>
          </a:xfrm>
          <a:prstGeom prst="rect">
            <a:avLst/>
          </a:prstGeom>
          <a:noFill/>
          <a:ln/>
        </p:spPr>
        <p:txBody>
          <a:bodyPr wrap="square" lIns="0" tIns="0" rIns="0" bIns="0" rtlCol="0" anchor="t"/>
          <a:lstStyle/>
          <a:p>
            <a:pPr indent="0" marL="0">
              <a:lnSpc>
                <a:spcPct val="120000"/>
              </a:lnSpc>
              <a:buNone/>
            </a:pPr>
            <a:r>
              <a:rPr lang="en-US" sz="816" b="1" dirty="0">
                <a:solidFill>
                  <a:srgbClr val="000000"/>
                </a:solidFill>
                <a:latin typeface="Meiryo" pitchFamily="34" charset="0"/>
                <a:ea typeface="Meiryo" pitchFamily="34" charset="-122"/>
                <a:cs typeface="Meiryo" pitchFamily="34" charset="-120"/>
              </a:rPr>
              <a:t>次にやること。</a:t>
            </a:r>
            <a:pPr indent="0" marL="0">
              <a:lnSpc>
                <a:spcPct val="120000"/>
              </a:lnSpc>
              <a:buNone/>
            </a:pPr>
            <a:r>
              <a:rPr lang="en-US" sz="816" dirty="0">
                <a:solidFill>
                  <a:srgbClr val="000000"/>
                </a:solidFill>
                <a:latin typeface="Meiryo" pitchFamily="34" charset="0"/>
                <a:ea typeface="Meiryo" pitchFamily="34" charset="-122"/>
                <a:cs typeface="Meiryo" pitchFamily="34" charset="-120"/>
              </a:rPr>
              <a:t>上図を関係各所へ確認 → ミラーの仕様確定 → リノリウム・マット・照明の数量を確定（お見積りは別紙）。</a:t>
            </a:r>
            <a:pPr indent="0" marL="0">
              <a:lnSpc>
                <a:spcPct val="120000"/>
              </a:lnSpc>
              <a:buNone/>
            </a:pPr>
            <a:r>
              <a:rPr lang="en-US" sz="816" b="1" dirty="0">
                <a:solidFill>
                  <a:srgbClr val="000000"/>
                </a:solidFill>
                <a:latin typeface="Meiryo" pitchFamily="34" charset="0"/>
                <a:ea typeface="Meiryo" pitchFamily="34" charset="-122"/>
                <a:cs typeface="Meiryo" pitchFamily="34" charset="-120"/>
              </a:rPr>
              <a:t>DJ ブースはキオスク転用で確定、競技エリアは 9,000×1,820 で寸法が出ています。</a:t>
            </a:r>
            <a:pPr indent="0" marL="0">
              <a:lnSpc>
                <a:spcPct val="120000"/>
              </a:lnSpc>
              <a:buNone/>
            </a:pPr>
            <a:r>
              <a:rPr lang="en-US" sz="816" dirty="0">
                <a:solidFill>
                  <a:srgbClr val="000000"/>
                </a:solidFill>
                <a:latin typeface="Meiryo" pitchFamily="34" charset="0"/>
                <a:ea typeface="Meiryo" pitchFamily="34" charset="-122"/>
                <a:cs typeface="Meiryo" pitchFamily="34" charset="-120"/>
              </a:rPr>
              <a:t> </a:t>
            </a:r>
            <a:endParaRPr lang="en-US" sz="816" dirty="0"/>
          </a:p>
        </p:txBody>
      </p:sp>
      <p:sp>
        <p:nvSpPr>
          <p:cNvPr id="17" name="Shape 13"/>
          <p:cNvSpPr/>
          <p:nvPr/>
        </p:nvSpPr>
        <p:spPr>
          <a:xfrm>
            <a:off x="566928" y="5999439"/>
            <a:ext cx="3087624" cy="18288"/>
          </a:xfrm>
          <a:prstGeom prst="rect">
            <a:avLst/>
          </a:prstGeom>
          <a:solidFill>
            <a:srgbClr val="16211A"/>
          </a:solidFill>
          <a:ln/>
        </p:spPr>
      </p:sp>
      <p:sp>
        <p:nvSpPr>
          <p:cNvPr id="18" name="Text 14"/>
          <p:cNvSpPr/>
          <p:nvPr/>
        </p:nvSpPr>
        <p:spPr>
          <a:xfrm>
            <a:off x="566928" y="6072591"/>
            <a:ext cx="3087624" cy="146304"/>
          </a:xfrm>
          <a:prstGeom prst="rect">
            <a:avLst/>
          </a:prstGeom>
          <a:noFill/>
          <a:ln/>
        </p:spPr>
        <p:txBody>
          <a:bodyPr wrap="square" lIns="0" tIns="0" rIns="0" bIns="0" rtlCol="0" anchor="ctr"/>
          <a:lstStyle/>
          <a:p>
            <a:pPr indent="0" marL="0">
              <a:buNone/>
            </a:pPr>
            <a:r>
              <a:rPr lang="en-US" sz="720" b="1" spc="120" kern="0" dirty="0">
                <a:solidFill>
                  <a:srgbClr val="2F7A4B"/>
                </a:solidFill>
                <a:latin typeface="Arial" pitchFamily="34" charset="0"/>
                <a:ea typeface="Arial" pitchFamily="34" charset="-122"/>
                <a:cs typeface="Arial" pitchFamily="34" charset="-120"/>
              </a:rPr>
              <a:t>BUILD</a:t>
            </a:r>
            <a:endParaRPr lang="en-US" sz="720" dirty="0"/>
          </a:p>
        </p:txBody>
      </p:sp>
      <p:sp>
        <p:nvSpPr>
          <p:cNvPr id="19" name="Text 15"/>
          <p:cNvSpPr/>
          <p:nvPr/>
        </p:nvSpPr>
        <p:spPr>
          <a:xfrm>
            <a:off x="566928" y="6255471"/>
            <a:ext cx="3087624" cy="153619"/>
          </a:xfrm>
          <a:prstGeom prst="rect">
            <a:avLst/>
          </a:prstGeom>
          <a:noFill/>
          <a:ln/>
        </p:spPr>
        <p:txBody>
          <a:bodyPr wrap="square" lIns="0" tIns="0" rIns="0" bIns="0" rtlCol="0" anchor="ctr"/>
          <a:lstStyle/>
          <a:p>
            <a:pPr indent="0" marL="0">
              <a:lnSpc>
                <a:spcPct val="100000"/>
              </a:lnSpc>
              <a:buNone/>
            </a:pPr>
            <a:r>
              <a:rPr lang="en-US" sz="1008" b="1" dirty="0">
                <a:solidFill>
                  <a:srgbClr val="16211A"/>
                </a:solidFill>
                <a:latin typeface="Meiryo" pitchFamily="34" charset="0"/>
                <a:ea typeface="Meiryo" pitchFamily="34" charset="-122"/>
                <a:cs typeface="Meiryo" pitchFamily="34" charset="-120"/>
              </a:rPr>
              <a:t>造作は組まない</a:t>
            </a:r>
            <a:endParaRPr lang="en-US" sz="1008" dirty="0"/>
          </a:p>
        </p:txBody>
      </p:sp>
      <p:sp>
        <p:nvSpPr>
          <p:cNvPr id="20" name="Text 16"/>
          <p:cNvSpPr/>
          <p:nvPr/>
        </p:nvSpPr>
        <p:spPr>
          <a:xfrm>
            <a:off x="566928" y="6409091"/>
            <a:ext cx="3087624" cy="303581"/>
          </a:xfrm>
          <a:prstGeom prst="rect">
            <a:avLst/>
          </a:prstGeom>
          <a:noFill/>
          <a:ln/>
        </p:spPr>
        <p:txBody>
          <a:bodyPr wrap="square" lIns="0" tIns="0" rIns="0" bIns="0" rtlCol="0" anchor="t"/>
          <a:lstStyle/>
          <a:p>
            <a:pPr indent="0" marL="0">
              <a:lnSpc>
                <a:spcPct val="120000"/>
              </a:lnSpc>
              <a:buNone/>
            </a:pPr>
            <a:r>
              <a:rPr lang="en-US" sz="797" dirty="0">
                <a:solidFill>
                  <a:srgbClr val="000000"/>
                </a:solidFill>
                <a:latin typeface="Meiryo" pitchFamily="34" charset="0"/>
                <a:ea typeface="Meiryo" pitchFamily="34" charset="-122"/>
                <a:cs typeface="Meiryo" pitchFamily="34" charset="-120"/>
              </a:rPr>
              <a:t>ステージ造作をやめ、</a:t>
            </a:r>
            <a:pPr indent="0" marL="0">
              <a:lnSpc>
                <a:spcPct val="120000"/>
              </a:lnSpc>
              <a:buNone/>
            </a:pPr>
            <a:r>
              <a:rPr lang="en-US" sz="797" b="1" dirty="0">
                <a:solidFill>
                  <a:srgbClr val="000000"/>
                </a:solidFill>
                <a:latin typeface="Meiryo" pitchFamily="34" charset="0"/>
                <a:ea typeface="Meiryo" pitchFamily="34" charset="-122"/>
                <a:cs typeface="Meiryo" pitchFamily="34" charset="-120"/>
              </a:rPr>
              <a:t>リノリウム等の敷設で平面を確保</a:t>
            </a:r>
            <a:pPr indent="0" marL="0">
              <a:lnSpc>
                <a:spcPct val="120000"/>
              </a:lnSpc>
              <a:buNone/>
            </a:pPr>
            <a:r>
              <a:rPr lang="en-US" sz="797" dirty="0">
                <a:solidFill>
                  <a:srgbClr val="000000"/>
                </a:solidFill>
                <a:latin typeface="Meiryo" pitchFamily="34" charset="0"/>
                <a:ea typeface="Meiryo" pitchFamily="34" charset="-122"/>
                <a:cs typeface="Meiryo" pitchFamily="34" charset="-120"/>
              </a:rPr>
              <a:t>します。搬入・施工・撤去のいずれも軽くなり、費用も抑えられます。</a:t>
            </a:r>
            <a:endParaRPr lang="en-US" sz="797" dirty="0"/>
          </a:p>
        </p:txBody>
      </p:sp>
      <p:sp>
        <p:nvSpPr>
          <p:cNvPr id="21" name="Shape 17"/>
          <p:cNvSpPr/>
          <p:nvPr/>
        </p:nvSpPr>
        <p:spPr>
          <a:xfrm>
            <a:off x="3800856" y="5999439"/>
            <a:ext cx="3087624" cy="18288"/>
          </a:xfrm>
          <a:prstGeom prst="rect">
            <a:avLst/>
          </a:prstGeom>
          <a:solidFill>
            <a:srgbClr val="16211A"/>
          </a:solidFill>
          <a:ln/>
        </p:spPr>
      </p:sp>
      <p:sp>
        <p:nvSpPr>
          <p:cNvPr id="22" name="Text 18"/>
          <p:cNvSpPr/>
          <p:nvPr/>
        </p:nvSpPr>
        <p:spPr>
          <a:xfrm>
            <a:off x="3800856" y="6072591"/>
            <a:ext cx="3087624" cy="146304"/>
          </a:xfrm>
          <a:prstGeom prst="rect">
            <a:avLst/>
          </a:prstGeom>
          <a:noFill/>
          <a:ln/>
        </p:spPr>
        <p:txBody>
          <a:bodyPr wrap="square" lIns="0" tIns="0" rIns="0" bIns="0" rtlCol="0" anchor="ctr"/>
          <a:lstStyle/>
          <a:p>
            <a:pPr indent="0" marL="0">
              <a:buNone/>
            </a:pPr>
            <a:r>
              <a:rPr lang="en-US" sz="720" b="1" spc="120" kern="0" dirty="0">
                <a:solidFill>
                  <a:srgbClr val="2F7A4B"/>
                </a:solidFill>
                <a:latin typeface="Arial" pitchFamily="34" charset="0"/>
                <a:ea typeface="Arial" pitchFamily="34" charset="-122"/>
                <a:cs typeface="Arial" pitchFamily="34" charset="-120"/>
              </a:rPr>
              <a:t>OPERATION</a:t>
            </a:r>
            <a:endParaRPr lang="en-US" sz="720" dirty="0"/>
          </a:p>
        </p:txBody>
      </p:sp>
      <p:sp>
        <p:nvSpPr>
          <p:cNvPr id="23" name="Text 19"/>
          <p:cNvSpPr/>
          <p:nvPr/>
        </p:nvSpPr>
        <p:spPr>
          <a:xfrm>
            <a:off x="3800856" y="6255471"/>
            <a:ext cx="3087624" cy="153619"/>
          </a:xfrm>
          <a:prstGeom prst="rect">
            <a:avLst/>
          </a:prstGeom>
          <a:noFill/>
          <a:ln/>
        </p:spPr>
        <p:txBody>
          <a:bodyPr wrap="square" lIns="0" tIns="0" rIns="0" bIns="0" rtlCol="0" anchor="ctr"/>
          <a:lstStyle/>
          <a:p>
            <a:pPr indent="0" marL="0">
              <a:lnSpc>
                <a:spcPct val="100000"/>
              </a:lnSpc>
              <a:buNone/>
            </a:pPr>
            <a:r>
              <a:rPr lang="en-US" sz="1008" b="1" dirty="0">
                <a:solidFill>
                  <a:srgbClr val="16211A"/>
                </a:solidFill>
                <a:latin typeface="Meiryo" pitchFamily="34" charset="0"/>
                <a:ea typeface="Meiryo" pitchFamily="34" charset="-122"/>
                <a:cs typeface="Meiryo" pitchFamily="34" charset="-120"/>
              </a:rPr>
              <a:t>当日の人員を増やさない</a:t>
            </a:r>
            <a:endParaRPr lang="en-US" sz="1008" dirty="0"/>
          </a:p>
        </p:txBody>
      </p:sp>
      <p:sp>
        <p:nvSpPr>
          <p:cNvPr id="24" name="Text 20"/>
          <p:cNvSpPr/>
          <p:nvPr/>
        </p:nvSpPr>
        <p:spPr>
          <a:xfrm>
            <a:off x="3800856" y="6409091"/>
            <a:ext cx="3087624" cy="303581"/>
          </a:xfrm>
          <a:prstGeom prst="rect">
            <a:avLst/>
          </a:prstGeom>
          <a:noFill/>
          <a:ln/>
        </p:spPr>
        <p:txBody>
          <a:bodyPr wrap="square" lIns="0" tIns="0" rIns="0" bIns="0" rtlCol="0" anchor="t"/>
          <a:lstStyle/>
          <a:p>
            <a:pPr indent="0" marL="0">
              <a:lnSpc>
                <a:spcPct val="120000"/>
              </a:lnSpc>
              <a:buNone/>
            </a:pPr>
            <a:r>
              <a:rPr lang="en-US" sz="797" dirty="0">
                <a:solidFill>
                  <a:srgbClr val="000000"/>
                </a:solidFill>
                <a:latin typeface="Meiryo" pitchFamily="34" charset="0"/>
                <a:ea typeface="Meiryo" pitchFamily="34" charset="-122"/>
                <a:cs typeface="Meiryo" pitchFamily="34" charset="-120"/>
              </a:rPr>
              <a:t>照明・サイン・展示は</a:t>
            </a:r>
            <a:pPr indent="0" marL="0">
              <a:lnSpc>
                <a:spcPct val="120000"/>
              </a:lnSpc>
              <a:buNone/>
            </a:pPr>
            <a:r>
              <a:rPr lang="en-US" sz="797" b="1" dirty="0">
                <a:solidFill>
                  <a:srgbClr val="000000"/>
                </a:solidFill>
                <a:latin typeface="Meiryo" pitchFamily="34" charset="0"/>
                <a:ea typeface="Meiryo" pitchFamily="34" charset="-122"/>
                <a:cs typeface="Meiryo" pitchFamily="34" charset="-120"/>
              </a:rPr>
              <a:t>置いたら手がかからないもの</a:t>
            </a:r>
            <a:pPr indent="0" marL="0">
              <a:lnSpc>
                <a:spcPct val="120000"/>
              </a:lnSpc>
              <a:buNone/>
            </a:pPr>
            <a:r>
              <a:rPr lang="en-US" sz="797" dirty="0">
                <a:solidFill>
                  <a:srgbClr val="000000"/>
                </a:solidFill>
                <a:latin typeface="Meiryo" pitchFamily="34" charset="0"/>
                <a:ea typeface="Meiryo" pitchFamily="34" charset="-122"/>
                <a:cs typeface="Meiryo" pitchFamily="34" charset="-120"/>
              </a:rPr>
              <a:t>で構成。人手が必要なのは </a:t>
            </a:r>
            <a:pPr indent="0" marL="0">
              <a:lnSpc>
                <a:spcPct val="120000"/>
              </a:lnSpc>
              <a:buNone/>
            </a:pPr>
            <a:r>
              <a:rPr lang="en-US" sz="797" b="1" dirty="0">
                <a:solidFill>
                  <a:srgbClr val="000000"/>
                </a:solidFill>
                <a:latin typeface="Meiryo" pitchFamily="34" charset="0"/>
                <a:ea typeface="Meiryo" pitchFamily="34" charset="-122"/>
                <a:cs typeface="Meiryo" pitchFamily="34" charset="-120"/>
              </a:rPr>
              <a:t>② DRINK ブース</a:t>
            </a:r>
            <a:pPr indent="0" marL="0">
              <a:lnSpc>
                <a:spcPct val="120000"/>
              </a:lnSpc>
              <a:buNone/>
            </a:pPr>
            <a:r>
              <a:rPr lang="en-US" sz="797" dirty="0">
                <a:solidFill>
                  <a:srgbClr val="000000"/>
                </a:solidFill>
                <a:latin typeface="Meiryo" pitchFamily="34" charset="0"/>
                <a:ea typeface="Meiryo" pitchFamily="34" charset="-122"/>
                <a:cs typeface="Meiryo" pitchFamily="34" charset="-120"/>
              </a:rPr>
              <a:t>と </a:t>
            </a:r>
            <a:pPr indent="0" marL="0">
              <a:lnSpc>
                <a:spcPct val="120000"/>
              </a:lnSpc>
              <a:buNone/>
            </a:pPr>
            <a:r>
              <a:rPr lang="en-US" sz="797" b="1" dirty="0">
                <a:solidFill>
                  <a:srgbClr val="000000"/>
                </a:solidFill>
                <a:latin typeface="Meiryo" pitchFamily="34" charset="0"/>
                <a:ea typeface="Meiryo" pitchFamily="34" charset="-122"/>
                <a:cs typeface="Meiryo" pitchFamily="34" charset="-120"/>
              </a:rPr>
              <a:t>④ DJ ブース</a:t>
            </a:r>
            <a:pPr indent="0" marL="0">
              <a:lnSpc>
                <a:spcPct val="120000"/>
              </a:lnSpc>
              <a:buNone/>
            </a:pPr>
            <a:r>
              <a:rPr lang="en-US" sz="797" dirty="0">
                <a:solidFill>
                  <a:srgbClr val="000000"/>
                </a:solidFill>
                <a:latin typeface="Meiryo" pitchFamily="34" charset="0"/>
                <a:ea typeface="Meiryo" pitchFamily="34" charset="-122"/>
                <a:cs typeface="Meiryo" pitchFamily="34" charset="-120"/>
              </a:rPr>
              <a:t>の運用です。</a:t>
            </a:r>
            <a:endParaRPr lang="en-US" sz="797" dirty="0"/>
          </a:p>
        </p:txBody>
      </p:sp>
      <p:sp>
        <p:nvSpPr>
          <p:cNvPr id="25" name="Shape 21"/>
          <p:cNvSpPr/>
          <p:nvPr/>
        </p:nvSpPr>
        <p:spPr>
          <a:xfrm>
            <a:off x="7034784" y="5999439"/>
            <a:ext cx="3087624" cy="18288"/>
          </a:xfrm>
          <a:prstGeom prst="rect">
            <a:avLst/>
          </a:prstGeom>
          <a:solidFill>
            <a:srgbClr val="16211A"/>
          </a:solidFill>
          <a:ln/>
        </p:spPr>
      </p:sp>
      <p:sp>
        <p:nvSpPr>
          <p:cNvPr id="26" name="Text 22"/>
          <p:cNvSpPr/>
          <p:nvPr/>
        </p:nvSpPr>
        <p:spPr>
          <a:xfrm>
            <a:off x="7034784" y="6072591"/>
            <a:ext cx="3087624" cy="146304"/>
          </a:xfrm>
          <a:prstGeom prst="rect">
            <a:avLst/>
          </a:prstGeom>
          <a:noFill/>
          <a:ln/>
        </p:spPr>
        <p:txBody>
          <a:bodyPr wrap="square" lIns="0" tIns="0" rIns="0" bIns="0" rtlCol="0" anchor="ctr"/>
          <a:lstStyle/>
          <a:p>
            <a:pPr indent="0" marL="0">
              <a:buNone/>
            </a:pPr>
            <a:r>
              <a:rPr lang="en-US" sz="720" b="1" spc="120" kern="0" dirty="0">
                <a:solidFill>
                  <a:srgbClr val="2F7A4B"/>
                </a:solidFill>
                <a:latin typeface="Arial" pitchFamily="34" charset="0"/>
                <a:ea typeface="Arial" pitchFamily="34" charset="-122"/>
                <a:cs typeface="Arial" pitchFamily="34" charset="-120"/>
              </a:rPr>
              <a:t>TO FIX</a:t>
            </a:r>
            <a:endParaRPr lang="en-US" sz="720" dirty="0"/>
          </a:p>
        </p:txBody>
      </p:sp>
      <p:sp>
        <p:nvSpPr>
          <p:cNvPr id="27" name="Text 23"/>
          <p:cNvSpPr/>
          <p:nvPr/>
        </p:nvSpPr>
        <p:spPr>
          <a:xfrm>
            <a:off x="7034784" y="6255471"/>
            <a:ext cx="3087624" cy="153619"/>
          </a:xfrm>
          <a:prstGeom prst="rect">
            <a:avLst/>
          </a:prstGeom>
          <a:noFill/>
          <a:ln/>
        </p:spPr>
        <p:txBody>
          <a:bodyPr wrap="square" lIns="0" tIns="0" rIns="0" bIns="0" rtlCol="0" anchor="ctr"/>
          <a:lstStyle/>
          <a:p>
            <a:pPr indent="0" marL="0">
              <a:lnSpc>
                <a:spcPct val="100000"/>
              </a:lnSpc>
              <a:buNone/>
            </a:pPr>
            <a:r>
              <a:rPr lang="en-US" sz="1008" b="1" dirty="0">
                <a:solidFill>
                  <a:srgbClr val="16211A"/>
                </a:solidFill>
                <a:latin typeface="Meiryo" pitchFamily="34" charset="0"/>
                <a:ea typeface="Meiryo" pitchFamily="34" charset="-122"/>
                <a:cs typeface="Meiryo" pitchFamily="34" charset="-120"/>
              </a:rPr>
              <a:t>確定が必要なもの</a:t>
            </a:r>
            <a:endParaRPr lang="en-US" sz="1008" dirty="0"/>
          </a:p>
        </p:txBody>
      </p:sp>
      <p:sp>
        <p:nvSpPr>
          <p:cNvPr id="28" name="Text 24"/>
          <p:cNvSpPr/>
          <p:nvPr/>
        </p:nvSpPr>
        <p:spPr>
          <a:xfrm>
            <a:off x="7034784" y="6409091"/>
            <a:ext cx="3087624" cy="455371"/>
          </a:xfrm>
          <a:prstGeom prst="rect">
            <a:avLst/>
          </a:prstGeom>
          <a:noFill/>
          <a:ln/>
        </p:spPr>
        <p:txBody>
          <a:bodyPr wrap="square" lIns="0" tIns="0" rIns="0" bIns="0" rtlCol="0" anchor="t"/>
          <a:lstStyle/>
          <a:p>
            <a:pPr indent="0" marL="0">
              <a:lnSpc>
                <a:spcPct val="120000"/>
              </a:lnSpc>
              <a:buNone/>
            </a:pPr>
            <a:r>
              <a:rPr lang="en-US" sz="797" b="1" dirty="0">
                <a:solidFill>
                  <a:srgbClr val="000000"/>
                </a:solidFill>
                <a:latin typeface="Meiryo" pitchFamily="34" charset="0"/>
                <a:ea typeface="Meiryo" pitchFamily="34" charset="-122"/>
                <a:cs typeface="Meiryo" pitchFamily="34" charset="-120"/>
              </a:rPr>
              <a:t>③ ミラーの仕様（新設か既存転用か）／「G」の位置／照明の本数。</a:t>
            </a:r>
            <a:pPr indent="0" marL="0">
              <a:lnSpc>
                <a:spcPct val="120000"/>
              </a:lnSpc>
              <a:buNone/>
            </a:pPr>
            <a:r>
              <a:rPr lang="en-US" sz="797" dirty="0">
                <a:solidFill>
                  <a:srgbClr val="000000"/>
                </a:solidFill>
                <a:latin typeface="Meiryo" pitchFamily="34" charset="0"/>
                <a:ea typeface="Meiryo" pitchFamily="34" charset="-122"/>
                <a:cs typeface="Meiryo" pitchFamily="34" charset="-120"/>
              </a:rPr>
              <a:t>キオスクで DJ を回すため</a:t>
            </a:r>
            <a:pPr indent="0" marL="0">
              <a:lnSpc>
                <a:spcPct val="120000"/>
              </a:lnSpc>
              <a:buNone/>
            </a:pPr>
            <a:r>
              <a:rPr lang="en-US" sz="797" b="1" dirty="0">
                <a:solidFill>
                  <a:srgbClr val="000000"/>
                </a:solidFill>
                <a:latin typeface="Meiryo" pitchFamily="34" charset="0"/>
                <a:ea typeface="Meiryo" pitchFamily="34" charset="-122"/>
                <a:cs typeface="Meiryo" pitchFamily="34" charset="-120"/>
              </a:rPr>
              <a:t>電源容量と音響の搬入</a:t>
            </a:r>
            <a:pPr indent="0" marL="0">
              <a:lnSpc>
                <a:spcPct val="120000"/>
              </a:lnSpc>
              <a:buNone/>
            </a:pPr>
            <a:r>
              <a:rPr lang="en-US" sz="797" dirty="0">
                <a:solidFill>
                  <a:srgbClr val="000000"/>
                </a:solidFill>
                <a:latin typeface="Meiryo" pitchFamily="34" charset="0"/>
                <a:ea typeface="Meiryo" pitchFamily="34" charset="-122"/>
                <a:cs typeface="Meiryo" pitchFamily="34" charset="-120"/>
              </a:rPr>
              <a:t>もご確認ください。</a:t>
            </a:r>
            <a:pPr indent="0" marL="0">
              <a:lnSpc>
                <a:spcPct val="120000"/>
              </a:lnSpc>
              <a:buNone/>
            </a:pPr>
            <a:r>
              <a:rPr lang="en-US" sz="797" b="1" dirty="0">
                <a:solidFill>
                  <a:srgbClr val="2F7A4B"/>
                </a:solidFill>
                <a:latin typeface="Meiryo" pitchFamily="34" charset="0"/>
                <a:ea typeface="Meiryo" pitchFamily="34" charset="-122"/>
                <a:cs typeface="Meiryo" pitchFamily="34" charset="-120"/>
              </a:rPr>
              <a:t>［要確認］</a:t>
            </a:r>
            <a:endParaRPr lang="en-US" sz="797"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75488"/>
            <a:ext cx="310896" cy="201168"/>
          </a:xfrm>
          <a:prstGeom prst="rect">
            <a:avLst/>
          </a:prstGeom>
          <a:noFill/>
          <a:ln/>
        </p:spPr>
        <p:txBody>
          <a:bodyPr wrap="square" lIns="0" tIns="0" rIns="0" bIns="0" rtlCol="0" anchor="ctr"/>
          <a:lstStyle/>
          <a:p>
            <a:pPr indent="0" marL="0">
              <a:buNone/>
            </a:pPr>
            <a:r>
              <a:rPr lang="en-US" sz="900" b="1" dirty="0">
                <a:solidFill>
                  <a:srgbClr val="2F7A4B"/>
                </a:solidFill>
                <a:latin typeface="Arial" pitchFamily="34" charset="0"/>
                <a:ea typeface="Arial" pitchFamily="34" charset="-122"/>
                <a:cs typeface="Arial" pitchFamily="34" charset="-120"/>
              </a:rPr>
              <a:t>16</a:t>
            </a:r>
            <a:endParaRPr lang="en-US" sz="900" dirty="0"/>
          </a:p>
        </p:txBody>
      </p:sp>
      <p:sp>
        <p:nvSpPr>
          <p:cNvPr id="3" name="Text 1"/>
          <p:cNvSpPr/>
          <p:nvPr/>
        </p:nvSpPr>
        <p:spPr>
          <a:xfrm>
            <a:off x="932688" y="402336"/>
            <a:ext cx="1627632" cy="292608"/>
          </a:xfrm>
          <a:prstGeom prst="rect">
            <a:avLst/>
          </a:prstGeom>
          <a:noFill/>
          <a:ln/>
        </p:spPr>
        <p:txBody>
          <a:bodyPr wrap="square" lIns="0" tIns="0" rIns="0" bIns="0" rtlCol="0" anchor="ctr"/>
          <a:lstStyle/>
          <a:p>
            <a:pPr indent="0" marL="0">
              <a:buNone/>
            </a:pPr>
            <a:r>
              <a:rPr lang="en-US" sz="1600" dirty="0">
                <a:solidFill>
                  <a:srgbClr val="16211A"/>
                </a:solidFill>
                <a:latin typeface="Arial Black" pitchFamily="34" charset="0"/>
                <a:ea typeface="Arial Black" pitchFamily="34" charset="-122"/>
                <a:cs typeface="Arial Black" pitchFamily="34" charset="-120"/>
              </a:rPr>
              <a:t>DJ BOOTH</a:t>
            </a:r>
            <a:endParaRPr lang="en-US" sz="1600" dirty="0"/>
          </a:p>
        </p:txBody>
      </p:sp>
      <p:sp>
        <p:nvSpPr>
          <p:cNvPr id="4" name="Text 2"/>
          <p:cNvSpPr/>
          <p:nvPr/>
        </p:nvSpPr>
        <p:spPr>
          <a:xfrm>
            <a:off x="2560320" y="475488"/>
            <a:ext cx="4206240" cy="219456"/>
          </a:xfrm>
          <a:prstGeom prst="rect">
            <a:avLst/>
          </a:prstGeom>
          <a:noFill/>
          <a:ln/>
        </p:spPr>
        <p:txBody>
          <a:bodyPr wrap="square" lIns="0" tIns="0" rIns="0" bIns="0" rtlCol="0" anchor="ctr"/>
          <a:lstStyle/>
          <a:p>
            <a:pPr indent="0" marL="0">
              <a:buNone/>
            </a:pPr>
            <a:r>
              <a:rPr lang="en-US" sz="950" dirty="0">
                <a:solidFill>
                  <a:srgbClr val="4C5850"/>
                </a:solidFill>
                <a:latin typeface="Meiryo" pitchFamily="34" charset="0"/>
                <a:ea typeface="Meiryo" pitchFamily="34" charset="-122"/>
                <a:cs typeface="Meiryo" pitchFamily="34" charset="-120"/>
              </a:rPr>
              <a:t>キオスクを DJ ブースに転用する</a:t>
            </a:r>
            <a:endParaRPr lang="en-US" sz="950" dirty="0"/>
          </a:p>
        </p:txBody>
      </p:sp>
      <p:sp>
        <p:nvSpPr>
          <p:cNvPr id="5" name="Text 3"/>
          <p:cNvSpPr/>
          <p:nvPr/>
        </p:nvSpPr>
        <p:spPr>
          <a:xfrm>
            <a:off x="6830568" y="475488"/>
            <a:ext cx="3291840" cy="201168"/>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ZONE ④ ／ NO BUILD</a:t>
            </a:r>
            <a:endParaRPr lang="en-US" sz="800" dirty="0"/>
          </a:p>
        </p:txBody>
      </p:sp>
      <p:sp>
        <p:nvSpPr>
          <p:cNvPr id="6" name="Shape 4"/>
          <p:cNvSpPr/>
          <p:nvPr/>
        </p:nvSpPr>
        <p:spPr>
          <a:xfrm>
            <a:off x="566928" y="749808"/>
            <a:ext cx="9555480" cy="16459"/>
          </a:xfrm>
          <a:prstGeom prst="rect">
            <a:avLst/>
          </a:prstGeom>
          <a:solidFill>
            <a:srgbClr val="16211A"/>
          </a:solidFill>
          <a:ln/>
        </p:spPr>
      </p:sp>
      <p:sp>
        <p:nvSpPr>
          <p:cNvPr id="7" name="Text 5"/>
          <p:cNvSpPr/>
          <p:nvPr/>
        </p:nvSpPr>
        <p:spPr>
          <a:xfrm>
            <a:off x="9482328" y="7159752"/>
            <a:ext cx="640080" cy="182880"/>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17</a:t>
            </a:r>
            <a:endParaRPr lang="en-US" sz="800" dirty="0"/>
          </a:p>
        </p:txBody>
      </p:sp>
      <p:sp>
        <p:nvSpPr>
          <p:cNvPr id="8" name="Text 6"/>
          <p:cNvSpPr/>
          <p:nvPr/>
        </p:nvSpPr>
        <p:spPr>
          <a:xfrm>
            <a:off x="566928" y="950976"/>
            <a:ext cx="9555480" cy="447040"/>
          </a:xfrm>
          <a:prstGeom prst="rect">
            <a:avLst/>
          </a:prstGeom>
          <a:noFill/>
          <a:ln/>
        </p:spPr>
        <p:txBody>
          <a:bodyPr wrap="square" lIns="0" tIns="0" rIns="0" bIns="0" rtlCol="0" anchor="t"/>
          <a:lstStyle/>
          <a:p>
            <a:pPr indent="0" marL="0">
              <a:lnSpc>
                <a:spcPct val="125000"/>
              </a:lnSpc>
              <a:buNone/>
            </a:pPr>
            <a:r>
              <a:rPr lang="en-US" sz="1100" b="1" dirty="0">
                <a:solidFill>
                  <a:srgbClr val="000000"/>
                </a:solidFill>
                <a:latin typeface="Meiryo" pitchFamily="34" charset="0"/>
                <a:ea typeface="Meiryo" pitchFamily="34" charset="-122"/>
                <a:cs typeface="Meiryo" pitchFamily="34" charset="-120"/>
              </a:rPr>
              <a:t>B1F 中央の既存キオスク（什器 J・2,000×2,000）を、そのまま DJ ブースとして使います（図面 ④）。</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 </a:t>
            </a:r>
            <a:pPr indent="0" marL="0">
              <a:lnSpc>
                <a:spcPct val="125000"/>
              </a:lnSpc>
              <a:buNone/>
            </a:pPr>
            <a:r>
              <a:rPr lang="en-US" sz="1100" dirty="0">
                <a:solidFill>
                  <a:srgbClr val="2F7A4B"/>
                </a:solidFill>
                <a:latin typeface="Meiryo" pitchFamily="34" charset="0"/>
                <a:ea typeface="Meiryo" pitchFamily="34" charset="-122"/>
                <a:cs typeface="Meiryo" pitchFamily="34" charset="-120"/>
              </a:rPr>
              <a:t>現況ですでにグリーンなので、造作を作らずに世界観へ乗せられます。</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 ヘッダーサインを差し替えれば、そのまま 2FACED の面になります。 </a:t>
            </a:r>
            <a:endParaRPr lang="en-US" sz="1100" dirty="0"/>
          </a:p>
        </p:txBody>
      </p:sp>
      <p:sp>
        <p:nvSpPr>
          <p:cNvPr id="9" name="Text 7"/>
          <p:cNvSpPr/>
          <p:nvPr/>
        </p:nvSpPr>
        <p:spPr>
          <a:xfrm>
            <a:off x="566928" y="1489456"/>
            <a:ext cx="4649724" cy="182880"/>
          </a:xfrm>
          <a:prstGeom prst="rect">
            <a:avLst/>
          </a:prstGeom>
          <a:noFill/>
          <a:ln/>
        </p:spPr>
        <p:txBody>
          <a:bodyPr wrap="square" lIns="0" tIns="0" rIns="0" bIns="0" rtlCol="0" anchor="ctr"/>
          <a:lstStyle/>
          <a:p>
            <a:pPr indent="0" marL="0">
              <a:buNone/>
            </a:pPr>
            <a:r>
              <a:rPr lang="en-US" sz="800" b="1" spc="200" kern="0" dirty="0">
                <a:solidFill>
                  <a:srgbClr val="2F7A4B"/>
                </a:solidFill>
                <a:latin typeface="Arial" pitchFamily="34" charset="0"/>
                <a:ea typeface="Arial" pitchFamily="34" charset="-122"/>
                <a:cs typeface="Arial" pitchFamily="34" charset="-120"/>
              </a:rPr>
              <a:t>現況 ／ 既存キオスク</a:t>
            </a:r>
            <a:endParaRPr lang="en-US" sz="800" dirty="0"/>
          </a:p>
        </p:txBody>
      </p:sp>
      <p:sp>
        <p:nvSpPr>
          <p:cNvPr id="10" name="Text 8"/>
          <p:cNvSpPr/>
          <p:nvPr/>
        </p:nvSpPr>
        <p:spPr>
          <a:xfrm>
            <a:off x="566928" y="1708912"/>
            <a:ext cx="4649724" cy="226377"/>
          </a:xfrm>
          <a:prstGeom prst="rect">
            <a:avLst/>
          </a:prstGeom>
          <a:noFill/>
          <a:ln/>
        </p:spPr>
        <p:txBody>
          <a:bodyPr wrap="square" lIns="0" tIns="0" rIns="0" bIns="0" rtlCol="0" anchor="ctr"/>
          <a:lstStyle/>
          <a:p>
            <a:pPr indent="0" marL="0">
              <a:buNone/>
            </a:pPr>
            <a:r>
              <a:rPr lang="en-US" sz="1150" b="1" dirty="0">
                <a:solidFill>
                  <a:srgbClr val="16211A"/>
                </a:solidFill>
                <a:latin typeface="Meiryo" pitchFamily="34" charset="0"/>
                <a:ea typeface="Meiryo" pitchFamily="34" charset="-122"/>
                <a:cs typeface="Meiryo" pitchFamily="34" charset="-120"/>
              </a:rPr>
              <a:t>すでにグリーン。造作は作らない</a:t>
            </a:r>
            <a:endParaRPr lang="en-US" sz="1150" dirty="0"/>
          </a:p>
        </p:txBody>
      </p:sp>
      <p:pic>
        <p:nvPicPr>
          <p:cNvPr id="11" name="Image 0" descr="/Users/ikki/claudeproject/2faced-launch-day-v2/assets/img/site-kiosk.jpg">    </p:cNvPr>
          <p:cNvPicPr>
            <a:picLocks noChangeAspect="1"/>
          </p:cNvPicPr>
          <p:nvPr/>
        </p:nvPicPr>
        <p:blipFill>
          <a:blip r:embed="rId1"/>
          <a:srcRect l="0" r="0" t="0" b="0"/>
          <a:stretch/>
        </p:blipFill>
        <p:spPr>
          <a:xfrm>
            <a:off x="566928" y="1990154"/>
            <a:ext cx="4649724" cy="2286000"/>
          </a:xfrm>
          <a:prstGeom prst="rect">
            <a:avLst/>
          </a:prstGeom>
        </p:spPr>
      </p:pic>
      <p:sp>
        <p:nvSpPr>
          <p:cNvPr id="12" name="Text 9"/>
          <p:cNvSpPr/>
          <p:nvPr/>
        </p:nvSpPr>
        <p:spPr>
          <a:xfrm>
            <a:off x="566928" y="4349306"/>
            <a:ext cx="4649724" cy="162052"/>
          </a:xfrm>
          <a:prstGeom prst="rect">
            <a:avLst/>
          </a:prstGeom>
          <a:noFill/>
          <a:ln/>
        </p:spPr>
        <p:txBody>
          <a:bodyPr wrap="square" lIns="0" tIns="0" rIns="0" bIns="0" rtlCol="0" anchor="t"/>
          <a:lstStyle/>
          <a:p>
            <a:pPr marL="342900" indent="-342900">
              <a:lnSpc>
                <a:spcPct val="120000"/>
              </a:lnSpc>
              <a:buSzPct val="100000"/>
              <a:buChar char="•"/>
            </a:pPr>
            <a:r>
              <a:rPr lang="en-US" sz="880" b="1" dirty="0">
                <a:solidFill>
                  <a:srgbClr val="000000"/>
                </a:solidFill>
                <a:latin typeface="Meiryo" pitchFamily="34" charset="0"/>
                <a:ea typeface="Meiryo" pitchFamily="34" charset="-122"/>
                <a:cs typeface="Meiryo" pitchFamily="34" charset="-120"/>
              </a:rPr>
              <a:t>色がすでにグリーン</a:t>
            </a:r>
            <a:pPr indent="0" marL="0">
              <a:lnSpc>
                <a:spcPct val="120000"/>
              </a:lnSpc>
              <a:buNone/>
            </a:pPr>
            <a:r>
              <a:rPr lang="en-US" sz="880" dirty="0">
                <a:solidFill>
                  <a:srgbClr val="000000"/>
                </a:solidFill>
                <a:latin typeface="Meiryo" pitchFamily="34" charset="0"/>
                <a:ea typeface="Meiryo" pitchFamily="34" charset="-122"/>
                <a:cs typeface="Meiryo" pitchFamily="34" charset="-120"/>
              </a:rPr>
              <a:t>。装飾の世界観とそのまま合う</a:t>
            </a:r>
            <a:endParaRPr lang="en-US" sz="880" dirty="0"/>
          </a:p>
        </p:txBody>
      </p:sp>
      <p:sp>
        <p:nvSpPr>
          <p:cNvPr id="13" name="Text 10"/>
          <p:cNvSpPr/>
          <p:nvPr/>
        </p:nvSpPr>
        <p:spPr>
          <a:xfrm>
            <a:off x="566928" y="4557078"/>
            <a:ext cx="4649724" cy="162052"/>
          </a:xfrm>
          <a:prstGeom prst="rect">
            <a:avLst/>
          </a:prstGeom>
          <a:noFill/>
          <a:ln/>
        </p:spPr>
        <p:txBody>
          <a:bodyPr wrap="square" lIns="0" tIns="0" rIns="0" bIns="0" rtlCol="0" anchor="t"/>
          <a:lstStyle/>
          <a:p>
            <a:pPr marL="342900" indent="-342900">
              <a:lnSpc>
                <a:spcPct val="120000"/>
              </a:lnSpc>
              <a:buSzPct val="100000"/>
              <a:buChar char="•"/>
            </a:pPr>
            <a:r>
              <a:rPr lang="en-US" sz="880" b="1" dirty="0">
                <a:solidFill>
                  <a:srgbClr val="000000"/>
                </a:solidFill>
                <a:latin typeface="Meiryo" pitchFamily="34" charset="0"/>
                <a:ea typeface="Meiryo" pitchFamily="34" charset="-122"/>
                <a:cs typeface="Meiryo" pitchFamily="34" charset="-120"/>
              </a:rPr>
              <a:t>四方から囲める島什器</a:t>
            </a:r>
            <a:pPr indent="0" marL="0">
              <a:lnSpc>
                <a:spcPct val="120000"/>
              </a:lnSpc>
              <a:buNone/>
            </a:pPr>
            <a:r>
              <a:rPr lang="en-US" sz="880" dirty="0">
                <a:solidFill>
                  <a:srgbClr val="000000"/>
                </a:solidFill>
                <a:latin typeface="Meiryo" pitchFamily="34" charset="0"/>
                <a:ea typeface="Meiryo" pitchFamily="34" charset="-122"/>
                <a:cs typeface="Meiryo" pitchFamily="34" charset="-120"/>
              </a:rPr>
              <a:t>（2,000×2,000）。DJ を中心に人が回れる</a:t>
            </a:r>
            <a:endParaRPr lang="en-US" sz="880" dirty="0"/>
          </a:p>
        </p:txBody>
      </p:sp>
      <p:sp>
        <p:nvSpPr>
          <p:cNvPr id="14" name="Text 11"/>
          <p:cNvSpPr/>
          <p:nvPr/>
        </p:nvSpPr>
        <p:spPr>
          <a:xfrm>
            <a:off x="566928" y="4764850"/>
            <a:ext cx="4649724" cy="162052"/>
          </a:xfrm>
          <a:prstGeom prst="rect">
            <a:avLst/>
          </a:prstGeom>
          <a:noFill/>
          <a:ln/>
        </p:spPr>
        <p:txBody>
          <a:bodyPr wrap="square" lIns="0" tIns="0" rIns="0" bIns="0" rtlCol="0" anchor="t"/>
          <a:lstStyle/>
          <a:p>
            <a:pPr marL="342900" indent="-342900">
              <a:lnSpc>
                <a:spcPct val="120000"/>
              </a:lnSpc>
              <a:buSzPct val="100000"/>
              <a:buChar char="•"/>
            </a:pPr>
            <a:r>
              <a:rPr lang="en-US" sz="880" dirty="0">
                <a:solidFill>
                  <a:srgbClr val="000000"/>
                </a:solidFill>
                <a:latin typeface="Meiryo" pitchFamily="34" charset="0"/>
                <a:ea typeface="Meiryo" pitchFamily="34" charset="-122"/>
                <a:cs typeface="Meiryo" pitchFamily="34" charset="-120"/>
              </a:rPr>
              <a:t>カウンター天板に機材を載せられる。</a:t>
            </a:r>
            <a:pPr indent="0" marL="0">
              <a:lnSpc>
                <a:spcPct val="120000"/>
              </a:lnSpc>
              <a:buNone/>
            </a:pPr>
            <a:r>
              <a:rPr lang="en-US" sz="880" b="1" dirty="0">
                <a:solidFill>
                  <a:srgbClr val="000000"/>
                </a:solidFill>
                <a:latin typeface="Meiryo" pitchFamily="34" charset="0"/>
                <a:ea typeface="Meiryo" pitchFamily="34" charset="-122"/>
                <a:cs typeface="Meiryo" pitchFamily="34" charset="-120"/>
              </a:rPr>
              <a:t>ブース造作が要らない</a:t>
            </a:r>
            <a:endParaRPr lang="en-US" sz="880" dirty="0"/>
          </a:p>
        </p:txBody>
      </p:sp>
      <p:sp>
        <p:nvSpPr>
          <p:cNvPr id="15" name="Text 12"/>
          <p:cNvSpPr/>
          <p:nvPr/>
        </p:nvSpPr>
        <p:spPr>
          <a:xfrm>
            <a:off x="5472684" y="1489456"/>
            <a:ext cx="4649724" cy="182880"/>
          </a:xfrm>
          <a:prstGeom prst="rect">
            <a:avLst/>
          </a:prstGeom>
          <a:noFill/>
          <a:ln/>
        </p:spPr>
        <p:txBody>
          <a:bodyPr wrap="square" lIns="0" tIns="0" rIns="0" bIns="0" rtlCol="0" anchor="ctr"/>
          <a:lstStyle/>
          <a:p>
            <a:pPr indent="0" marL="0">
              <a:buNone/>
            </a:pPr>
            <a:r>
              <a:rPr lang="en-US" sz="800" b="1" spc="200" kern="0" dirty="0">
                <a:solidFill>
                  <a:srgbClr val="2F7A4B"/>
                </a:solidFill>
                <a:latin typeface="Arial" pitchFamily="34" charset="0"/>
                <a:ea typeface="Arial" pitchFamily="34" charset="-122"/>
                <a:cs typeface="Arial" pitchFamily="34" charset="-120"/>
              </a:rPr>
              <a:t>実施 ／ ヘッダーサインの差し替え</a:t>
            </a:r>
            <a:endParaRPr lang="en-US" sz="800" dirty="0"/>
          </a:p>
        </p:txBody>
      </p:sp>
      <p:sp>
        <p:nvSpPr>
          <p:cNvPr id="16" name="Text 13"/>
          <p:cNvSpPr/>
          <p:nvPr/>
        </p:nvSpPr>
        <p:spPr>
          <a:xfrm>
            <a:off x="5472684" y="1708912"/>
            <a:ext cx="4649724" cy="226377"/>
          </a:xfrm>
          <a:prstGeom prst="rect">
            <a:avLst/>
          </a:prstGeom>
          <a:noFill/>
          <a:ln/>
        </p:spPr>
        <p:txBody>
          <a:bodyPr wrap="square" lIns="0" tIns="0" rIns="0" bIns="0" rtlCol="0" anchor="ctr"/>
          <a:lstStyle/>
          <a:p>
            <a:pPr indent="0" marL="0">
              <a:buNone/>
            </a:pPr>
            <a:r>
              <a:rPr lang="en-US" sz="1150" b="1" dirty="0">
                <a:solidFill>
                  <a:srgbClr val="16211A"/>
                </a:solidFill>
                <a:latin typeface="Meiryo" pitchFamily="34" charset="0"/>
                <a:ea typeface="Meiryo" pitchFamily="34" charset="-122"/>
                <a:cs typeface="Meiryo" pitchFamily="34" charset="-120"/>
              </a:rPr>
              <a:t>面はそのまま。サインだけを 2FACED に替える</a:t>
            </a:r>
            <a:endParaRPr lang="en-US" sz="1150" dirty="0"/>
          </a:p>
        </p:txBody>
      </p:sp>
      <p:pic>
        <p:nvPicPr>
          <p:cNvPr id="17" name="Image 1" descr="/Users/ikki/claudeproject/2faced-launch-day-v2/assets/img/kiosk-header-before.jpg">    </p:cNvPr>
          <p:cNvPicPr>
            <a:picLocks noChangeAspect="1"/>
          </p:cNvPicPr>
          <p:nvPr/>
        </p:nvPicPr>
        <p:blipFill>
          <a:blip r:embed="rId2"/>
          <a:srcRect l="0" r="0" t="0" b="0"/>
          <a:stretch/>
        </p:blipFill>
        <p:spPr>
          <a:xfrm>
            <a:off x="5472684" y="1990154"/>
            <a:ext cx="2279142" cy="1640982"/>
          </a:xfrm>
          <a:prstGeom prst="rect">
            <a:avLst/>
          </a:prstGeom>
        </p:spPr>
      </p:pic>
      <p:pic>
        <p:nvPicPr>
          <p:cNvPr id="18" name="Image 2" descr="/Users/ikki/claudeproject/2faced-launch-day-v2/assets/img/kiosk-header-after.jpg">    </p:cNvPr>
          <p:cNvPicPr>
            <a:picLocks noChangeAspect="1"/>
          </p:cNvPicPr>
          <p:nvPr/>
        </p:nvPicPr>
        <p:blipFill>
          <a:blip r:embed="rId3"/>
          <a:srcRect l="0" r="0" t="0" b="0"/>
          <a:stretch/>
        </p:blipFill>
        <p:spPr>
          <a:xfrm>
            <a:off x="7843266" y="1990154"/>
            <a:ext cx="2279142" cy="1640982"/>
          </a:xfrm>
          <a:prstGeom prst="rect">
            <a:avLst/>
          </a:prstGeom>
        </p:spPr>
      </p:pic>
      <p:sp>
        <p:nvSpPr>
          <p:cNvPr id="19" name="Text 14"/>
          <p:cNvSpPr/>
          <p:nvPr/>
        </p:nvSpPr>
        <p:spPr>
          <a:xfrm>
            <a:off x="5472684" y="3704288"/>
            <a:ext cx="4649724" cy="162052"/>
          </a:xfrm>
          <a:prstGeom prst="rect">
            <a:avLst/>
          </a:prstGeom>
          <a:noFill/>
          <a:ln/>
        </p:spPr>
        <p:txBody>
          <a:bodyPr wrap="square" lIns="0" tIns="0" rIns="0" bIns="0" rtlCol="0" anchor="t"/>
          <a:lstStyle/>
          <a:p>
            <a:pPr marL="342900" indent="-342900">
              <a:lnSpc>
                <a:spcPct val="120000"/>
              </a:lnSpc>
              <a:buSzPct val="100000"/>
              <a:buChar char="•"/>
            </a:pPr>
            <a:r>
              <a:rPr lang="en-US" sz="880" b="1" dirty="0">
                <a:solidFill>
                  <a:srgbClr val="000000"/>
                </a:solidFill>
                <a:latin typeface="Meiryo" pitchFamily="34" charset="0"/>
                <a:ea typeface="Meiryo" pitchFamily="34" charset="-122"/>
                <a:cs typeface="Meiryo" pitchFamily="34" charset="-120"/>
              </a:rPr>
              <a:t>既存のヘッダー面に 2FACED のサインを載せる</a:t>
            </a:r>
            <a:pPr indent="0" marL="0">
              <a:lnSpc>
                <a:spcPct val="120000"/>
              </a:lnSpc>
              <a:buNone/>
            </a:pPr>
            <a:r>
              <a:rPr lang="en-US" sz="880" dirty="0">
                <a:solidFill>
                  <a:srgbClr val="000000"/>
                </a:solidFill>
                <a:latin typeface="Meiryo" pitchFamily="34" charset="0"/>
                <a:ea typeface="Meiryo" pitchFamily="34" charset="-122"/>
                <a:cs typeface="Meiryo" pitchFamily="34" charset="-120"/>
              </a:rPr>
              <a:t>だけ。什器も塗装もそのまま</a:t>
            </a:r>
            <a:endParaRPr lang="en-US" sz="880" dirty="0"/>
          </a:p>
        </p:txBody>
      </p:sp>
      <p:sp>
        <p:nvSpPr>
          <p:cNvPr id="20" name="Text 15"/>
          <p:cNvSpPr/>
          <p:nvPr/>
        </p:nvSpPr>
        <p:spPr>
          <a:xfrm>
            <a:off x="5472684" y="3912060"/>
            <a:ext cx="4649724" cy="162052"/>
          </a:xfrm>
          <a:prstGeom prst="rect">
            <a:avLst/>
          </a:prstGeom>
          <a:noFill/>
          <a:ln/>
        </p:spPr>
        <p:txBody>
          <a:bodyPr wrap="square" lIns="0" tIns="0" rIns="0" bIns="0" rtlCol="0" anchor="t"/>
          <a:lstStyle/>
          <a:p>
            <a:pPr marL="342900" indent="-342900">
              <a:lnSpc>
                <a:spcPct val="120000"/>
              </a:lnSpc>
              <a:buSzPct val="100000"/>
              <a:buChar char="•"/>
            </a:pPr>
            <a:r>
              <a:rPr lang="en-US" sz="880" dirty="0">
                <a:solidFill>
                  <a:srgbClr val="000000"/>
                </a:solidFill>
                <a:latin typeface="Meiryo" pitchFamily="34" charset="0"/>
                <a:ea typeface="Meiryo" pitchFamily="34" charset="-122"/>
                <a:cs typeface="Meiryo" pitchFamily="34" charset="-120"/>
              </a:rPr>
              <a:t>周囲に </a:t>
            </a:r>
            <a:pPr indent="0" marL="0">
              <a:lnSpc>
                <a:spcPct val="120000"/>
              </a:lnSpc>
              <a:buNone/>
            </a:pPr>
            <a:r>
              <a:rPr lang="en-US" sz="880" b="1" dirty="0">
                <a:solidFill>
                  <a:srgbClr val="000000"/>
                </a:solidFill>
                <a:latin typeface="Meiryo" pitchFamily="34" charset="0"/>
                <a:ea typeface="Meiryo" pitchFamily="34" charset="-122"/>
                <a:cs typeface="Meiryo" pitchFamily="34" charset="-120"/>
              </a:rPr>
              <a:t>Titan Tube 等の棒状照明</a:t>
            </a:r>
            <a:pPr indent="0" marL="0">
              <a:lnSpc>
                <a:spcPct val="120000"/>
              </a:lnSpc>
              <a:buNone/>
            </a:pPr>
            <a:r>
              <a:rPr lang="en-US" sz="880" dirty="0">
                <a:solidFill>
                  <a:srgbClr val="000000"/>
                </a:solidFill>
                <a:latin typeface="Meiryo" pitchFamily="34" charset="0"/>
                <a:ea typeface="Meiryo" pitchFamily="34" charset="-122"/>
                <a:cs typeface="Meiryo" pitchFamily="34" charset="-120"/>
              </a:rPr>
              <a:t>とロゴサインを置き、暗いフロアで浮かび上がらせる</a:t>
            </a:r>
            <a:endParaRPr lang="en-US" sz="880" dirty="0"/>
          </a:p>
        </p:txBody>
      </p:sp>
      <p:sp>
        <p:nvSpPr>
          <p:cNvPr id="21" name="Text 16"/>
          <p:cNvSpPr/>
          <p:nvPr/>
        </p:nvSpPr>
        <p:spPr>
          <a:xfrm>
            <a:off x="5472684" y="4119832"/>
            <a:ext cx="4649724" cy="162052"/>
          </a:xfrm>
          <a:prstGeom prst="rect">
            <a:avLst/>
          </a:prstGeom>
          <a:noFill/>
          <a:ln/>
        </p:spPr>
        <p:txBody>
          <a:bodyPr wrap="square" lIns="0" tIns="0" rIns="0" bIns="0" rtlCol="0" anchor="t"/>
          <a:lstStyle/>
          <a:p>
            <a:pPr marL="342900" indent="-342900">
              <a:lnSpc>
                <a:spcPct val="120000"/>
              </a:lnSpc>
              <a:buSzPct val="100000"/>
              <a:buChar char="•"/>
            </a:pPr>
            <a:r>
              <a:rPr lang="en-US" sz="880" b="1" dirty="0">
                <a:solidFill>
                  <a:srgbClr val="000000"/>
                </a:solidFill>
                <a:latin typeface="Meiryo" pitchFamily="34" charset="0"/>
                <a:ea typeface="Meiryo" pitchFamily="34" charset="-122"/>
                <a:cs typeface="Meiryo" pitchFamily="34" charset="-120"/>
              </a:rPr>
              <a:t>電源容量と音響の搬入</a:t>
            </a:r>
            <a:pPr indent="0" marL="0">
              <a:lnSpc>
                <a:spcPct val="120000"/>
              </a:lnSpc>
              <a:buNone/>
            </a:pPr>
            <a:r>
              <a:rPr lang="en-US" sz="880" dirty="0">
                <a:solidFill>
                  <a:srgbClr val="000000"/>
                </a:solidFill>
                <a:latin typeface="Meiryo" pitchFamily="34" charset="0"/>
                <a:ea typeface="Meiryo" pitchFamily="34" charset="-122"/>
                <a:cs typeface="Meiryo" pitchFamily="34" charset="-120"/>
              </a:rPr>
              <a:t>は要確認</a:t>
            </a:r>
            <a:pPr indent="0" marL="0">
              <a:lnSpc>
                <a:spcPct val="120000"/>
              </a:lnSpc>
              <a:buNone/>
            </a:pPr>
            <a:r>
              <a:rPr lang="en-US" sz="880" b="1" dirty="0">
                <a:solidFill>
                  <a:srgbClr val="2F7A4B"/>
                </a:solidFill>
                <a:latin typeface="Meiryo" pitchFamily="34" charset="0"/>
                <a:ea typeface="Meiryo" pitchFamily="34" charset="-122"/>
                <a:cs typeface="Meiryo" pitchFamily="34" charset="-120"/>
              </a:rPr>
              <a:t>［要確認］</a:t>
            </a:r>
            <a:endParaRPr lang="en-US" sz="88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75488"/>
            <a:ext cx="310896" cy="201168"/>
          </a:xfrm>
          <a:prstGeom prst="rect">
            <a:avLst/>
          </a:prstGeom>
          <a:noFill/>
          <a:ln/>
        </p:spPr>
        <p:txBody>
          <a:bodyPr wrap="square" lIns="0" tIns="0" rIns="0" bIns="0" rtlCol="0" anchor="ctr"/>
          <a:lstStyle/>
          <a:p>
            <a:pPr indent="0" marL="0">
              <a:buNone/>
            </a:pPr>
            <a:r>
              <a:rPr lang="en-US" sz="900" b="1" dirty="0">
                <a:solidFill>
                  <a:srgbClr val="2F7A4B"/>
                </a:solidFill>
                <a:latin typeface="Arial" pitchFamily="34" charset="0"/>
                <a:ea typeface="Arial" pitchFamily="34" charset="-122"/>
                <a:cs typeface="Arial" pitchFamily="34" charset="-120"/>
              </a:rPr>
              <a:t>16</a:t>
            </a:r>
            <a:endParaRPr lang="en-US" sz="900" dirty="0"/>
          </a:p>
        </p:txBody>
      </p:sp>
      <p:sp>
        <p:nvSpPr>
          <p:cNvPr id="3" name="Text 1"/>
          <p:cNvSpPr/>
          <p:nvPr/>
        </p:nvSpPr>
        <p:spPr>
          <a:xfrm>
            <a:off x="932688" y="402336"/>
            <a:ext cx="1627632" cy="292608"/>
          </a:xfrm>
          <a:prstGeom prst="rect">
            <a:avLst/>
          </a:prstGeom>
          <a:noFill/>
          <a:ln/>
        </p:spPr>
        <p:txBody>
          <a:bodyPr wrap="square" lIns="0" tIns="0" rIns="0" bIns="0" rtlCol="0" anchor="ctr"/>
          <a:lstStyle/>
          <a:p>
            <a:pPr indent="0" marL="0">
              <a:buNone/>
            </a:pPr>
            <a:r>
              <a:rPr lang="en-US" sz="1600" dirty="0">
                <a:solidFill>
                  <a:srgbClr val="16211A"/>
                </a:solidFill>
                <a:latin typeface="Arial Black" pitchFamily="34" charset="0"/>
                <a:ea typeface="Arial Black" pitchFamily="34" charset="-122"/>
                <a:cs typeface="Arial Black" pitchFamily="34" charset="-120"/>
              </a:rPr>
              <a:t>DJ BOOTH</a:t>
            </a:r>
            <a:endParaRPr lang="en-US" sz="1600" dirty="0"/>
          </a:p>
        </p:txBody>
      </p:sp>
      <p:sp>
        <p:nvSpPr>
          <p:cNvPr id="4" name="Text 2"/>
          <p:cNvSpPr/>
          <p:nvPr/>
        </p:nvSpPr>
        <p:spPr>
          <a:xfrm>
            <a:off x="2560320" y="475488"/>
            <a:ext cx="4206240" cy="219456"/>
          </a:xfrm>
          <a:prstGeom prst="rect">
            <a:avLst/>
          </a:prstGeom>
          <a:noFill/>
          <a:ln/>
        </p:spPr>
        <p:txBody>
          <a:bodyPr wrap="square" lIns="0" tIns="0" rIns="0" bIns="0" rtlCol="0" anchor="ctr"/>
          <a:lstStyle/>
          <a:p>
            <a:pPr indent="0" marL="0">
              <a:buNone/>
            </a:pPr>
            <a:r>
              <a:rPr lang="en-US" sz="950" dirty="0">
                <a:solidFill>
                  <a:srgbClr val="4C5850"/>
                </a:solidFill>
                <a:latin typeface="Meiryo" pitchFamily="34" charset="0"/>
                <a:ea typeface="Meiryo" pitchFamily="34" charset="-122"/>
                <a:cs typeface="Meiryo" pitchFamily="34" charset="-120"/>
              </a:rPr>
              <a:t>キオスクを DJ ブースに転用する（続き）</a:t>
            </a:r>
            <a:endParaRPr lang="en-US" sz="950" dirty="0"/>
          </a:p>
        </p:txBody>
      </p:sp>
      <p:sp>
        <p:nvSpPr>
          <p:cNvPr id="5" name="Text 3"/>
          <p:cNvSpPr/>
          <p:nvPr/>
        </p:nvSpPr>
        <p:spPr>
          <a:xfrm>
            <a:off x="6830568" y="475488"/>
            <a:ext cx="3291840" cy="201168"/>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ZONE ④ ／ NO BUILD</a:t>
            </a:r>
            <a:endParaRPr lang="en-US" sz="800" dirty="0"/>
          </a:p>
        </p:txBody>
      </p:sp>
      <p:sp>
        <p:nvSpPr>
          <p:cNvPr id="6" name="Shape 4"/>
          <p:cNvSpPr/>
          <p:nvPr/>
        </p:nvSpPr>
        <p:spPr>
          <a:xfrm>
            <a:off x="566928" y="749808"/>
            <a:ext cx="9555480" cy="16459"/>
          </a:xfrm>
          <a:prstGeom prst="rect">
            <a:avLst/>
          </a:prstGeom>
          <a:solidFill>
            <a:srgbClr val="16211A"/>
          </a:solidFill>
          <a:ln/>
        </p:spPr>
      </p:sp>
      <p:sp>
        <p:nvSpPr>
          <p:cNvPr id="7" name="Text 5"/>
          <p:cNvSpPr/>
          <p:nvPr/>
        </p:nvSpPr>
        <p:spPr>
          <a:xfrm>
            <a:off x="9482328" y="7159752"/>
            <a:ext cx="640080" cy="182880"/>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17</a:t>
            </a:r>
            <a:endParaRPr lang="en-US" sz="800" dirty="0"/>
          </a:p>
        </p:txBody>
      </p:sp>
      <p:sp>
        <p:nvSpPr>
          <p:cNvPr id="8" name="Text 6"/>
          <p:cNvSpPr/>
          <p:nvPr/>
        </p:nvSpPr>
        <p:spPr>
          <a:xfrm>
            <a:off x="566928" y="950976"/>
            <a:ext cx="9555480" cy="182880"/>
          </a:xfrm>
          <a:prstGeom prst="rect">
            <a:avLst/>
          </a:prstGeom>
          <a:noFill/>
          <a:ln/>
        </p:spPr>
        <p:txBody>
          <a:bodyPr wrap="square" lIns="0" tIns="0" rIns="0" bIns="0" rtlCol="0" anchor="ctr"/>
          <a:lstStyle/>
          <a:p>
            <a:pPr indent="0" marL="0">
              <a:buNone/>
            </a:pPr>
            <a:r>
              <a:rPr lang="en-US" sz="800" b="1" spc="200" kern="0" dirty="0">
                <a:solidFill>
                  <a:srgbClr val="2F7A4B"/>
                </a:solidFill>
                <a:latin typeface="Arial" pitchFamily="34" charset="0"/>
                <a:ea typeface="Arial" pitchFamily="34" charset="-122"/>
                <a:cs typeface="Arial" pitchFamily="34" charset="-120"/>
              </a:rPr>
              <a:t>EVENT STICKER ／ 配布物</a:t>
            </a:r>
            <a:endParaRPr lang="en-US" sz="800" dirty="0"/>
          </a:p>
        </p:txBody>
      </p:sp>
      <p:pic>
        <p:nvPicPr>
          <p:cNvPr id="9" name="Image 0" descr="/Users/ikki/claudeproject/2faced-launch-day-v2/assets/img/deco-sticker.jpg">    </p:cNvPr>
          <p:cNvPicPr>
            <a:picLocks noChangeAspect="1"/>
          </p:cNvPicPr>
          <p:nvPr/>
        </p:nvPicPr>
        <p:blipFill>
          <a:blip r:embed="rId1"/>
          <a:srcRect l="0" r="0" t="0" b="0"/>
          <a:stretch/>
        </p:blipFill>
        <p:spPr>
          <a:xfrm>
            <a:off x="566928" y="1170432"/>
            <a:ext cx="4649724" cy="2651760"/>
          </a:xfrm>
          <a:prstGeom prst="rect">
            <a:avLst/>
          </a:prstGeom>
        </p:spPr>
      </p:pic>
      <p:sp>
        <p:nvSpPr>
          <p:cNvPr id="10" name="Text 7"/>
          <p:cNvSpPr/>
          <p:nvPr/>
        </p:nvSpPr>
        <p:spPr>
          <a:xfrm>
            <a:off x="566928" y="3968496"/>
            <a:ext cx="4649724" cy="133350"/>
          </a:xfrm>
          <a:prstGeom prst="rect">
            <a:avLst/>
          </a:prstGeom>
          <a:noFill/>
          <a:ln/>
        </p:spPr>
        <p:txBody>
          <a:bodyPr wrap="square" lIns="0" tIns="0" rIns="0" bIns="0" rtlCol="0" anchor="ctr"/>
          <a:lstStyle/>
          <a:p>
            <a:pPr indent="0" marL="0">
              <a:lnSpc>
                <a:spcPct val="110000"/>
              </a:lnSpc>
              <a:buNone/>
            </a:pPr>
            <a:r>
              <a:rPr lang="en-US" sz="750" dirty="0">
                <a:solidFill>
                  <a:srgbClr val="8B9189"/>
                </a:solidFill>
                <a:latin typeface="Meiryo" pitchFamily="34" charset="0"/>
                <a:ea typeface="Meiryo" pitchFamily="34" charset="-122"/>
                <a:cs typeface="Meiryo" pitchFamily="34" charset="-120"/>
              </a:rPr>
              <a:t>A コートラインベース／B キーワードデザイン／C AFTER HOURS デザイン／D サークルロゴデザイン</a:t>
            </a:r>
            <a:endParaRPr lang="en-US" sz="750" dirty="0"/>
          </a:p>
        </p:txBody>
      </p:sp>
      <p:sp>
        <p:nvSpPr>
          <p:cNvPr id="11" name="Text 8"/>
          <p:cNvSpPr/>
          <p:nvPr/>
        </p:nvSpPr>
        <p:spPr>
          <a:xfrm>
            <a:off x="5472684" y="1170432"/>
            <a:ext cx="4649724" cy="226377"/>
          </a:xfrm>
          <a:prstGeom prst="rect">
            <a:avLst/>
          </a:prstGeom>
          <a:noFill/>
          <a:ln/>
        </p:spPr>
        <p:txBody>
          <a:bodyPr wrap="square" lIns="0" tIns="0" rIns="0" bIns="0" rtlCol="0" anchor="ctr"/>
          <a:lstStyle/>
          <a:p>
            <a:pPr indent="0" marL="0">
              <a:buNone/>
            </a:pPr>
            <a:r>
              <a:rPr lang="en-US" sz="1150" b="1" dirty="0">
                <a:solidFill>
                  <a:srgbClr val="16211A"/>
                </a:solidFill>
                <a:latin typeface="Meiryo" pitchFamily="34" charset="0"/>
                <a:ea typeface="Meiryo" pitchFamily="34" charset="-122"/>
                <a:cs typeface="Meiryo" pitchFamily="34" charset="-120"/>
              </a:rPr>
              <a:t>ステッカー4種（配布物）</a:t>
            </a:r>
            <a:endParaRPr lang="en-US" sz="1150" dirty="0"/>
          </a:p>
        </p:txBody>
      </p:sp>
      <p:sp>
        <p:nvSpPr>
          <p:cNvPr id="12" name="Text 9"/>
          <p:cNvSpPr/>
          <p:nvPr/>
        </p:nvSpPr>
        <p:spPr>
          <a:xfrm>
            <a:off x="5472684" y="1451674"/>
            <a:ext cx="4649724" cy="162052"/>
          </a:xfrm>
          <a:prstGeom prst="rect">
            <a:avLst/>
          </a:prstGeom>
          <a:noFill/>
          <a:ln/>
        </p:spPr>
        <p:txBody>
          <a:bodyPr wrap="square" lIns="0" tIns="0" rIns="0" bIns="0" rtlCol="0" anchor="t"/>
          <a:lstStyle/>
          <a:p>
            <a:pPr marL="342900" indent="-342900">
              <a:lnSpc>
                <a:spcPct val="120000"/>
              </a:lnSpc>
              <a:buSzPct val="100000"/>
              <a:buChar char="•"/>
            </a:pPr>
            <a:r>
              <a:rPr lang="en-US" sz="880" dirty="0">
                <a:solidFill>
                  <a:srgbClr val="000000"/>
                </a:solidFill>
                <a:latin typeface="Meiryo" pitchFamily="34" charset="0"/>
                <a:ea typeface="Meiryo" pitchFamily="34" charset="-122"/>
                <a:cs typeface="Meiryo" pitchFamily="34" charset="-120"/>
              </a:rPr>
              <a:t>直径 55mm・円形・ユポステッカー（耐水性）／フルカラー＋特色（グリーン）</a:t>
            </a:r>
            <a:endParaRPr lang="en-US" sz="880" dirty="0"/>
          </a:p>
        </p:txBody>
      </p:sp>
      <p:sp>
        <p:nvSpPr>
          <p:cNvPr id="13" name="Text 10"/>
          <p:cNvSpPr/>
          <p:nvPr/>
        </p:nvSpPr>
        <p:spPr>
          <a:xfrm>
            <a:off x="5472684" y="1659446"/>
            <a:ext cx="4649724" cy="162052"/>
          </a:xfrm>
          <a:prstGeom prst="rect">
            <a:avLst/>
          </a:prstGeom>
          <a:noFill/>
          <a:ln/>
        </p:spPr>
        <p:txBody>
          <a:bodyPr wrap="square" lIns="0" tIns="0" rIns="0" bIns="0" rtlCol="0" anchor="t"/>
          <a:lstStyle/>
          <a:p>
            <a:pPr marL="342900" indent="-342900">
              <a:lnSpc>
                <a:spcPct val="120000"/>
              </a:lnSpc>
              <a:buSzPct val="100000"/>
              <a:buChar char="•"/>
            </a:pPr>
            <a:r>
              <a:rPr lang="en-US" sz="880" dirty="0">
                <a:solidFill>
                  <a:srgbClr val="000000"/>
                </a:solidFill>
                <a:latin typeface="Meiryo" pitchFamily="34" charset="0"/>
                <a:ea typeface="Meiryo" pitchFamily="34" charset="-122"/>
                <a:cs typeface="Meiryo" pitchFamily="34" charset="-120"/>
              </a:rPr>
              <a:t>配布は </a:t>
            </a:r>
            <a:pPr indent="0" marL="0">
              <a:lnSpc>
                <a:spcPct val="120000"/>
              </a:lnSpc>
              <a:buNone/>
            </a:pPr>
            <a:r>
              <a:rPr lang="en-US" sz="880" b="1" dirty="0">
                <a:solidFill>
                  <a:srgbClr val="000000"/>
                </a:solidFill>
                <a:latin typeface="Meiryo" pitchFamily="34" charset="0"/>
                <a:ea typeface="Meiryo" pitchFamily="34" charset="-122"/>
                <a:cs typeface="Meiryo" pitchFamily="34" charset="-120"/>
              </a:rPr>
              <a:t>② DRINK ブース</a:t>
            </a:r>
            <a:pPr indent="0" marL="0">
              <a:lnSpc>
                <a:spcPct val="120000"/>
              </a:lnSpc>
              <a:buNone/>
            </a:pPr>
            <a:r>
              <a:rPr lang="en-US" sz="880" dirty="0">
                <a:solidFill>
                  <a:srgbClr val="000000"/>
                </a:solidFill>
                <a:latin typeface="Meiryo" pitchFamily="34" charset="0"/>
                <a:ea typeface="Meiryo" pitchFamily="34" charset="-122"/>
                <a:cs typeface="Meiryo" pitchFamily="34" charset="-120"/>
              </a:rPr>
              <a:t>で行う。紙コップに貼る／そのまま渡すのどちらでも成立する</a:t>
            </a:r>
            <a:endParaRPr lang="en-US" sz="880" dirty="0"/>
          </a:p>
        </p:txBody>
      </p:sp>
      <p:sp>
        <p:nvSpPr>
          <p:cNvPr id="14" name="Text 11"/>
          <p:cNvSpPr/>
          <p:nvPr/>
        </p:nvSpPr>
        <p:spPr>
          <a:xfrm>
            <a:off x="5472684" y="1867218"/>
            <a:ext cx="4649724" cy="162052"/>
          </a:xfrm>
          <a:prstGeom prst="rect">
            <a:avLst/>
          </a:prstGeom>
          <a:noFill/>
          <a:ln/>
        </p:spPr>
        <p:txBody>
          <a:bodyPr wrap="square" lIns="0" tIns="0" rIns="0" bIns="0" rtlCol="0" anchor="t"/>
          <a:lstStyle/>
          <a:p>
            <a:pPr marL="342900" indent="-342900">
              <a:lnSpc>
                <a:spcPct val="120000"/>
              </a:lnSpc>
              <a:buSzPct val="100000"/>
              <a:buChar char="•"/>
            </a:pPr>
            <a:r>
              <a:rPr lang="en-US" sz="880" dirty="0">
                <a:solidFill>
                  <a:srgbClr val="000000"/>
                </a:solidFill>
                <a:latin typeface="Meiryo" pitchFamily="34" charset="0"/>
                <a:ea typeface="Meiryo" pitchFamily="34" charset="-122"/>
                <a:cs typeface="Meiryo" pitchFamily="34" charset="-120"/>
              </a:rPr>
              <a:t>4種展開で</a:t>
            </a:r>
            <a:pPr indent="0" marL="0">
              <a:lnSpc>
                <a:spcPct val="120000"/>
              </a:lnSpc>
              <a:buNone/>
            </a:pPr>
            <a:r>
              <a:rPr lang="en-US" sz="880" b="1" dirty="0">
                <a:solidFill>
                  <a:srgbClr val="000000"/>
                </a:solidFill>
                <a:latin typeface="Meiryo" pitchFamily="34" charset="0"/>
                <a:ea typeface="Meiryo" pitchFamily="34" charset="-122"/>
                <a:cs typeface="Meiryo" pitchFamily="34" charset="-120"/>
              </a:rPr>
              <a:t>コレクション性</a:t>
            </a:r>
            <a:pPr indent="0" marL="0">
              <a:lnSpc>
                <a:spcPct val="120000"/>
              </a:lnSpc>
              <a:buNone/>
            </a:pPr>
            <a:r>
              <a:rPr lang="en-US" sz="880" dirty="0">
                <a:solidFill>
                  <a:srgbClr val="000000"/>
                </a:solidFill>
                <a:latin typeface="Meiryo" pitchFamily="34" charset="0"/>
                <a:ea typeface="Meiryo" pitchFamily="34" charset="-122"/>
                <a:cs typeface="Meiryo" pitchFamily="34" charset="-120"/>
              </a:rPr>
              <a:t>を持たせ、SNS 投稿と連動。</a:t>
            </a:r>
            <a:pPr indent="0" marL="0">
              <a:lnSpc>
                <a:spcPct val="120000"/>
              </a:lnSpc>
              <a:buNone/>
            </a:pPr>
            <a:r>
              <a:rPr lang="en-US" sz="880" b="1" dirty="0">
                <a:solidFill>
                  <a:srgbClr val="000000"/>
                </a:solidFill>
                <a:latin typeface="Meiryo" pitchFamily="34" charset="0"/>
                <a:ea typeface="Meiryo" pitchFamily="34" charset="-122"/>
                <a:cs typeface="Meiryo" pitchFamily="34" charset="-120"/>
              </a:rPr>
              <a:t>単価が安く、運用負荷も低い</a:t>
            </a:r>
            <a:endParaRPr lang="en-US" sz="88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75488"/>
            <a:ext cx="310896" cy="201168"/>
          </a:xfrm>
          <a:prstGeom prst="rect">
            <a:avLst/>
          </a:prstGeom>
          <a:noFill/>
          <a:ln/>
        </p:spPr>
        <p:txBody>
          <a:bodyPr wrap="square" lIns="0" tIns="0" rIns="0" bIns="0" rtlCol="0" anchor="ctr"/>
          <a:lstStyle/>
          <a:p>
            <a:pPr indent="0" marL="0">
              <a:buNone/>
            </a:pPr>
            <a:r>
              <a:rPr lang="en-US" sz="900" b="1" dirty="0">
                <a:solidFill>
                  <a:srgbClr val="2F7A4B"/>
                </a:solidFill>
                <a:latin typeface="Arial" pitchFamily="34" charset="0"/>
                <a:ea typeface="Arial" pitchFamily="34" charset="-122"/>
                <a:cs typeface="Arial" pitchFamily="34" charset="-120"/>
              </a:rPr>
              <a:t>17</a:t>
            </a:r>
            <a:endParaRPr lang="en-US" sz="900" dirty="0"/>
          </a:p>
        </p:txBody>
      </p:sp>
      <p:sp>
        <p:nvSpPr>
          <p:cNvPr id="3" name="Text 1"/>
          <p:cNvSpPr/>
          <p:nvPr/>
        </p:nvSpPr>
        <p:spPr>
          <a:xfrm>
            <a:off x="932688" y="402336"/>
            <a:ext cx="2651760" cy="292608"/>
          </a:xfrm>
          <a:prstGeom prst="rect">
            <a:avLst/>
          </a:prstGeom>
          <a:noFill/>
          <a:ln/>
        </p:spPr>
        <p:txBody>
          <a:bodyPr wrap="square" lIns="0" tIns="0" rIns="0" bIns="0" rtlCol="0" anchor="ctr"/>
          <a:lstStyle/>
          <a:p>
            <a:pPr indent="0" marL="0">
              <a:buNone/>
            </a:pPr>
            <a:r>
              <a:rPr lang="en-US" sz="1600" dirty="0">
                <a:solidFill>
                  <a:srgbClr val="16211A"/>
                </a:solidFill>
                <a:latin typeface="Arial Black" pitchFamily="34" charset="0"/>
                <a:ea typeface="Arial Black" pitchFamily="34" charset="-122"/>
                <a:cs typeface="Arial Black" pitchFamily="34" charset="-120"/>
              </a:rPr>
              <a:t>EXISTING ASSETS</a:t>
            </a:r>
            <a:endParaRPr lang="en-US" sz="1600" dirty="0"/>
          </a:p>
        </p:txBody>
      </p:sp>
      <p:sp>
        <p:nvSpPr>
          <p:cNvPr id="4" name="Text 2"/>
          <p:cNvSpPr/>
          <p:nvPr/>
        </p:nvSpPr>
        <p:spPr>
          <a:xfrm>
            <a:off x="3584448" y="475488"/>
            <a:ext cx="4206240" cy="219456"/>
          </a:xfrm>
          <a:prstGeom prst="rect">
            <a:avLst/>
          </a:prstGeom>
          <a:noFill/>
          <a:ln/>
        </p:spPr>
        <p:txBody>
          <a:bodyPr wrap="square" lIns="0" tIns="0" rIns="0" bIns="0" rtlCol="0" anchor="ctr"/>
          <a:lstStyle/>
          <a:p>
            <a:pPr indent="0" marL="0">
              <a:buNone/>
            </a:pPr>
            <a:r>
              <a:rPr lang="en-US" sz="950" dirty="0">
                <a:solidFill>
                  <a:srgbClr val="4C5850"/>
                </a:solidFill>
                <a:latin typeface="Meiryo" pitchFamily="34" charset="0"/>
                <a:ea typeface="Meiryo" pitchFamily="34" charset="-122"/>
                <a:cs typeface="Meiryo" pitchFamily="34" charset="-120"/>
              </a:rPr>
              <a:t>使える既存資産</a:t>
            </a:r>
            <a:endParaRPr lang="en-US" sz="950" dirty="0"/>
          </a:p>
        </p:txBody>
      </p:sp>
      <p:sp>
        <p:nvSpPr>
          <p:cNvPr id="5" name="Text 3"/>
          <p:cNvSpPr/>
          <p:nvPr/>
        </p:nvSpPr>
        <p:spPr>
          <a:xfrm>
            <a:off x="6830568" y="475488"/>
            <a:ext cx="3291840" cy="201168"/>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ON SITE</a:t>
            </a:r>
            <a:endParaRPr lang="en-US" sz="800" dirty="0"/>
          </a:p>
        </p:txBody>
      </p:sp>
      <p:sp>
        <p:nvSpPr>
          <p:cNvPr id="6" name="Shape 4"/>
          <p:cNvSpPr/>
          <p:nvPr/>
        </p:nvSpPr>
        <p:spPr>
          <a:xfrm>
            <a:off x="566928" y="749808"/>
            <a:ext cx="9555480" cy="16459"/>
          </a:xfrm>
          <a:prstGeom prst="rect">
            <a:avLst/>
          </a:prstGeom>
          <a:solidFill>
            <a:srgbClr val="16211A"/>
          </a:solidFill>
          <a:ln/>
        </p:spPr>
      </p:sp>
      <p:sp>
        <p:nvSpPr>
          <p:cNvPr id="7" name="Text 5"/>
          <p:cNvSpPr/>
          <p:nvPr/>
        </p:nvSpPr>
        <p:spPr>
          <a:xfrm>
            <a:off x="9482328" y="7159752"/>
            <a:ext cx="640080" cy="182880"/>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18</a:t>
            </a:r>
            <a:endParaRPr lang="en-US" sz="800" dirty="0"/>
          </a:p>
        </p:txBody>
      </p:sp>
      <p:sp>
        <p:nvSpPr>
          <p:cNvPr id="8" name="Text 6"/>
          <p:cNvSpPr/>
          <p:nvPr/>
        </p:nvSpPr>
        <p:spPr>
          <a:xfrm>
            <a:off x="566928" y="950976"/>
            <a:ext cx="9555480" cy="447040"/>
          </a:xfrm>
          <a:prstGeom prst="rect">
            <a:avLst/>
          </a:prstGeom>
          <a:noFill/>
          <a:ln/>
        </p:spPr>
        <p:txBody>
          <a:bodyPr wrap="square" lIns="0" tIns="0" rIns="0" bIns="0" rtlCol="0" anchor="t"/>
          <a:lstStyle/>
          <a:p>
            <a:pPr indent="0" marL="0">
              <a:lnSpc>
                <a:spcPct val="125000"/>
              </a:lnSpc>
              <a:buNone/>
            </a:pPr>
            <a:r>
              <a:rPr lang="en-US" sz="1100" b="1" dirty="0">
                <a:solidFill>
                  <a:srgbClr val="000000"/>
                </a:solidFill>
                <a:latin typeface="Meiryo" pitchFamily="34" charset="0"/>
                <a:ea typeface="Meiryo" pitchFamily="34" charset="-122"/>
                <a:cs typeface="Meiryo" pitchFamily="34" charset="-120"/>
              </a:rPr>
              <a:t>店内には、そのまま使える掲出面と備品がすでにあります。</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 </a:t>
            </a:r>
            <a:pPr indent="0" marL="0">
              <a:lnSpc>
                <a:spcPct val="125000"/>
              </a:lnSpc>
              <a:buNone/>
            </a:pPr>
            <a:r>
              <a:rPr lang="en-US" sz="1100" dirty="0">
                <a:solidFill>
                  <a:srgbClr val="2F7A4B"/>
                </a:solidFill>
                <a:latin typeface="Meiryo" pitchFamily="34" charset="0"/>
                <a:ea typeface="Meiryo" pitchFamily="34" charset="-122"/>
                <a:cs typeface="Meiryo" pitchFamily="34" charset="-120"/>
              </a:rPr>
              <a:t>面はそのまま使い、掲出物だけを差し替えます。</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 新規で作るものを減らし、その分を </a:t>
            </a:r>
            <a:pPr indent="0" marL="0">
              <a:lnSpc>
                <a:spcPct val="125000"/>
              </a:lnSpc>
              <a:buNone/>
            </a:pPr>
            <a:r>
              <a:rPr lang="en-US" sz="1100" b="1" dirty="0">
                <a:solidFill>
                  <a:srgbClr val="000000"/>
                </a:solidFill>
                <a:latin typeface="Meiryo" pitchFamily="34" charset="0"/>
                <a:ea typeface="Meiryo" pitchFamily="34" charset="-122"/>
                <a:cs typeface="Meiryo" pitchFamily="34" charset="-120"/>
              </a:rPr>
              <a:t>③ フォトブース</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と </a:t>
            </a:r>
            <a:pPr indent="0" marL="0">
              <a:lnSpc>
                <a:spcPct val="125000"/>
              </a:lnSpc>
              <a:buNone/>
            </a:pPr>
            <a:r>
              <a:rPr lang="en-US" sz="1100" b="1" dirty="0">
                <a:solidFill>
                  <a:srgbClr val="000000"/>
                </a:solidFill>
                <a:latin typeface="Meiryo" pitchFamily="34" charset="0"/>
                <a:ea typeface="Meiryo" pitchFamily="34" charset="-122"/>
                <a:cs typeface="Meiryo" pitchFamily="34" charset="-120"/>
              </a:rPr>
              <a:t>B1F の照明</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に寄せます。 </a:t>
            </a:r>
            <a:endParaRPr lang="en-US" sz="1100" dirty="0"/>
          </a:p>
        </p:txBody>
      </p:sp>
      <p:pic>
        <p:nvPicPr>
          <p:cNvPr id="9" name="Image 0" descr="/Users/ikki/claudeproject/2faced-launch-day-v2/assets/img/site-poster.jpg">    </p:cNvPr>
          <p:cNvPicPr>
            <a:picLocks noChangeAspect="1"/>
          </p:cNvPicPr>
          <p:nvPr/>
        </p:nvPicPr>
        <p:blipFill>
          <a:blip r:embed="rId1"/>
          <a:srcRect l="0" r="0" t="0" b="0"/>
          <a:stretch/>
        </p:blipFill>
        <p:spPr>
          <a:xfrm>
            <a:off x="566928" y="1489456"/>
            <a:ext cx="1501140" cy="1020775"/>
          </a:xfrm>
          <a:prstGeom prst="rect">
            <a:avLst/>
          </a:prstGeom>
        </p:spPr>
      </p:pic>
      <p:sp>
        <p:nvSpPr>
          <p:cNvPr id="10" name="Text 7"/>
          <p:cNvSpPr/>
          <p:nvPr/>
        </p:nvSpPr>
        <p:spPr>
          <a:xfrm>
            <a:off x="566928" y="2309063"/>
            <a:ext cx="1200912" cy="182880"/>
          </a:xfrm>
          <a:prstGeom prst="rect">
            <a:avLst/>
          </a:prstGeom>
          <a:solidFill>
            <a:srgbClr val="1E2B20"/>
          </a:solidFill>
          <a:ln/>
        </p:spPr>
        <p:txBody>
          <a:bodyPr wrap="square" lIns="25400" tIns="25400" rIns="25400" bIns="25400" rtlCol="0" anchor="ctr"/>
          <a:lstStyle/>
          <a:p>
            <a:pPr indent="0" marL="0">
              <a:buNone/>
            </a:pPr>
            <a:r>
              <a:rPr lang="en-US" sz="680" b="1" dirty="0">
                <a:solidFill>
                  <a:srgbClr val="FFFFFF"/>
                </a:solidFill>
                <a:latin typeface="Arial" pitchFamily="34" charset="0"/>
                <a:ea typeface="Arial" pitchFamily="34" charset="-122"/>
                <a:cs typeface="Arial" pitchFamily="34" charset="-120"/>
              </a:rPr>
              <a:t>01 現況</a:t>
            </a:r>
            <a:endParaRPr lang="en-US" sz="680" dirty="0"/>
          </a:p>
        </p:txBody>
      </p:sp>
      <p:sp>
        <p:nvSpPr>
          <p:cNvPr id="11" name="Text 8"/>
          <p:cNvSpPr/>
          <p:nvPr/>
        </p:nvSpPr>
        <p:spPr>
          <a:xfrm>
            <a:off x="566928" y="2555951"/>
            <a:ext cx="1501140" cy="289560"/>
          </a:xfrm>
          <a:prstGeom prst="rect">
            <a:avLst/>
          </a:prstGeom>
          <a:noFill/>
          <a:ln/>
        </p:spPr>
        <p:txBody>
          <a:bodyPr wrap="square" lIns="0" tIns="0" rIns="0" bIns="0" rtlCol="0" anchor="ctr"/>
          <a:lstStyle/>
          <a:p>
            <a:pPr indent="0" marL="0">
              <a:buNone/>
            </a:pPr>
            <a:r>
              <a:rPr lang="en-US" sz="950" b="1" dirty="0">
                <a:solidFill>
                  <a:srgbClr val="16211A"/>
                </a:solidFill>
                <a:latin typeface="Meiryo" pitchFamily="34" charset="0"/>
                <a:ea typeface="Meiryo" pitchFamily="34" charset="-122"/>
                <a:cs typeface="Meiryo" pitchFamily="34" charset="-120"/>
              </a:rPr>
              <a:t>壁面ポスター＋フロア案内サイン</a:t>
            </a:r>
            <a:endParaRPr lang="en-US" sz="950" dirty="0"/>
          </a:p>
        </p:txBody>
      </p:sp>
      <p:sp>
        <p:nvSpPr>
          <p:cNvPr id="12" name="Text 9"/>
          <p:cNvSpPr/>
          <p:nvPr/>
        </p:nvSpPr>
        <p:spPr>
          <a:xfrm>
            <a:off x="566928" y="2845511"/>
            <a:ext cx="1501140" cy="284480"/>
          </a:xfrm>
          <a:prstGeom prst="rect">
            <a:avLst/>
          </a:prstGeom>
          <a:noFill/>
          <a:ln/>
        </p:spPr>
        <p:txBody>
          <a:bodyPr wrap="square" lIns="0" tIns="0" rIns="0" bIns="0" rtlCol="0" anchor="t"/>
          <a:lstStyle/>
          <a:p>
            <a:pPr indent="0" marL="0">
              <a:lnSpc>
                <a:spcPct val="120000"/>
              </a:lnSpc>
              <a:buNone/>
            </a:pPr>
            <a:r>
              <a:rPr lang="en-US" sz="800" dirty="0">
                <a:solidFill>
                  <a:srgbClr val="000000"/>
                </a:solidFill>
                <a:latin typeface="Meiryo" pitchFamily="34" charset="0"/>
                <a:ea typeface="Meiryo" pitchFamily="34" charset="-122"/>
                <a:cs typeface="Meiryo" pitchFamily="34" charset="-120"/>
              </a:rPr>
              <a:t>階段壁の3面掲出と自立サイン。</a:t>
            </a:r>
            <a:pPr indent="0" marL="0">
              <a:lnSpc>
                <a:spcPct val="120000"/>
              </a:lnSpc>
              <a:buNone/>
            </a:pPr>
            <a:r>
              <a:rPr lang="en-US" sz="800" b="1" dirty="0">
                <a:solidFill>
                  <a:srgbClr val="000000"/>
                </a:solidFill>
                <a:latin typeface="Meiryo" pitchFamily="34" charset="0"/>
                <a:ea typeface="Meiryo" pitchFamily="34" charset="-122"/>
                <a:cs typeface="Meiryo" pitchFamily="34" charset="-120"/>
              </a:rPr>
              <a:t>面と枠は既存のまま使える。</a:t>
            </a:r>
            <a:endParaRPr lang="en-US" sz="800" dirty="0"/>
          </a:p>
        </p:txBody>
      </p:sp>
      <p:pic>
        <p:nvPicPr>
          <p:cNvPr id="13" name="Image 1" descr="/Users/ikki/claudeproject/2faced-launch-day-v2/assets/img/asset-poster-after.jpg">    </p:cNvPr>
          <p:cNvPicPr>
            <a:picLocks noChangeAspect="1"/>
          </p:cNvPicPr>
          <p:nvPr/>
        </p:nvPicPr>
        <p:blipFill>
          <a:blip r:embed="rId2"/>
          <a:srcRect l="0" r="0" t="0" b="0"/>
          <a:stretch/>
        </p:blipFill>
        <p:spPr>
          <a:xfrm>
            <a:off x="2177796" y="1489456"/>
            <a:ext cx="1501140" cy="1020775"/>
          </a:xfrm>
          <a:prstGeom prst="rect">
            <a:avLst/>
          </a:prstGeom>
        </p:spPr>
      </p:pic>
      <p:sp>
        <p:nvSpPr>
          <p:cNvPr id="14" name="Text 10"/>
          <p:cNvSpPr/>
          <p:nvPr/>
        </p:nvSpPr>
        <p:spPr>
          <a:xfrm>
            <a:off x="2177796" y="2309063"/>
            <a:ext cx="1200912" cy="182880"/>
          </a:xfrm>
          <a:prstGeom prst="rect">
            <a:avLst/>
          </a:prstGeom>
          <a:solidFill>
            <a:srgbClr val="1E2B20"/>
          </a:solidFill>
          <a:ln/>
        </p:spPr>
        <p:txBody>
          <a:bodyPr wrap="square" lIns="25400" tIns="25400" rIns="25400" bIns="25400" rtlCol="0" anchor="ctr"/>
          <a:lstStyle/>
          <a:p>
            <a:pPr indent="0" marL="0">
              <a:buNone/>
            </a:pPr>
            <a:r>
              <a:rPr lang="en-US" sz="680" b="1" dirty="0">
                <a:solidFill>
                  <a:srgbClr val="FFFFFF"/>
                </a:solidFill>
                <a:latin typeface="Arial" pitchFamily="34" charset="0"/>
                <a:ea typeface="Arial" pitchFamily="34" charset="-122"/>
                <a:cs typeface="Arial" pitchFamily="34" charset="-120"/>
              </a:rPr>
              <a:t>01 差し替え後</a:t>
            </a:r>
            <a:endParaRPr lang="en-US" sz="680" dirty="0"/>
          </a:p>
        </p:txBody>
      </p:sp>
      <p:sp>
        <p:nvSpPr>
          <p:cNvPr id="15" name="Text 11"/>
          <p:cNvSpPr/>
          <p:nvPr/>
        </p:nvSpPr>
        <p:spPr>
          <a:xfrm>
            <a:off x="2177796" y="2555951"/>
            <a:ext cx="1501140" cy="144780"/>
          </a:xfrm>
          <a:prstGeom prst="rect">
            <a:avLst/>
          </a:prstGeom>
          <a:noFill/>
          <a:ln/>
        </p:spPr>
        <p:txBody>
          <a:bodyPr wrap="square" lIns="0" tIns="0" rIns="0" bIns="0" rtlCol="0" anchor="ctr"/>
          <a:lstStyle/>
          <a:p>
            <a:pPr indent="0" marL="0">
              <a:buNone/>
            </a:pPr>
            <a:r>
              <a:rPr lang="en-US" sz="950" b="1" dirty="0">
                <a:solidFill>
                  <a:srgbClr val="16211A"/>
                </a:solidFill>
                <a:latin typeface="Meiryo" pitchFamily="34" charset="0"/>
                <a:ea typeface="Meiryo" pitchFamily="34" charset="-122"/>
                <a:cs typeface="Meiryo" pitchFamily="34" charset="-120"/>
              </a:rPr>
              <a:t>→ 掲出物を差し替え</a:t>
            </a:r>
            <a:endParaRPr lang="en-US" sz="950" dirty="0"/>
          </a:p>
        </p:txBody>
      </p:sp>
      <p:sp>
        <p:nvSpPr>
          <p:cNvPr id="16" name="Text 12"/>
          <p:cNvSpPr/>
          <p:nvPr/>
        </p:nvSpPr>
        <p:spPr>
          <a:xfrm>
            <a:off x="2177796" y="2700731"/>
            <a:ext cx="1501140" cy="568960"/>
          </a:xfrm>
          <a:prstGeom prst="rect">
            <a:avLst/>
          </a:prstGeom>
          <a:noFill/>
          <a:ln/>
        </p:spPr>
        <p:txBody>
          <a:bodyPr wrap="square" lIns="0" tIns="0" rIns="0" bIns="0" rtlCol="0" anchor="t"/>
          <a:lstStyle/>
          <a:p>
            <a:pPr indent="0" marL="0">
              <a:lnSpc>
                <a:spcPct val="120000"/>
              </a:lnSpc>
              <a:buNone/>
            </a:pPr>
            <a:r>
              <a:rPr lang="en-US" sz="800" b="1" dirty="0">
                <a:solidFill>
                  <a:srgbClr val="000000"/>
                </a:solidFill>
                <a:latin typeface="Meiryo" pitchFamily="34" charset="0"/>
                <a:ea typeface="Meiryo" pitchFamily="34" charset="-122"/>
                <a:cs typeface="Meiryo" pitchFamily="34" charset="-120"/>
              </a:rPr>
              <a:t>ポスター3面と自立サインを 2FACED に差し替え</a:t>
            </a:r>
            <a:pPr indent="0" marL="0">
              <a:lnSpc>
                <a:spcPct val="120000"/>
              </a:lnSpc>
              <a:buNone/>
            </a:pPr>
            <a:r>
              <a:rPr lang="en-US" sz="800" dirty="0">
                <a:solidFill>
                  <a:srgbClr val="000000"/>
                </a:solidFill>
                <a:latin typeface="Meiryo" pitchFamily="34" charset="0"/>
                <a:ea typeface="Meiryo" pitchFamily="34" charset="-122"/>
                <a:cs typeface="Meiryo" pitchFamily="34" charset="-120"/>
              </a:rPr>
              <a:t>。サインには B1F への誘導と 18:00–20:00 を入れる。</a:t>
            </a:r>
            <a:endParaRPr lang="en-US" sz="800" dirty="0"/>
          </a:p>
        </p:txBody>
      </p:sp>
      <p:pic>
        <p:nvPicPr>
          <p:cNvPr id="17" name="Image 2" descr="/Users/ikki/claudeproject/2faced-launch-day-v2/assets/img/site-neon.jpg">    </p:cNvPr>
          <p:cNvPicPr>
            <a:picLocks noChangeAspect="1"/>
          </p:cNvPicPr>
          <p:nvPr/>
        </p:nvPicPr>
        <p:blipFill>
          <a:blip r:embed="rId3"/>
          <a:srcRect l="0" r="0" t="0" b="0"/>
          <a:stretch/>
        </p:blipFill>
        <p:spPr>
          <a:xfrm>
            <a:off x="3788664" y="1489456"/>
            <a:ext cx="1501140" cy="1020775"/>
          </a:xfrm>
          <a:prstGeom prst="rect">
            <a:avLst/>
          </a:prstGeom>
        </p:spPr>
      </p:pic>
      <p:sp>
        <p:nvSpPr>
          <p:cNvPr id="18" name="Text 13"/>
          <p:cNvSpPr/>
          <p:nvPr/>
        </p:nvSpPr>
        <p:spPr>
          <a:xfrm>
            <a:off x="3788664" y="2309063"/>
            <a:ext cx="1200912" cy="182880"/>
          </a:xfrm>
          <a:prstGeom prst="rect">
            <a:avLst/>
          </a:prstGeom>
          <a:solidFill>
            <a:srgbClr val="1E2B20"/>
          </a:solidFill>
          <a:ln/>
        </p:spPr>
        <p:txBody>
          <a:bodyPr wrap="square" lIns="25400" tIns="25400" rIns="25400" bIns="25400" rtlCol="0" anchor="ctr"/>
          <a:lstStyle/>
          <a:p>
            <a:pPr indent="0" marL="0">
              <a:buNone/>
            </a:pPr>
            <a:r>
              <a:rPr lang="en-US" sz="680" b="1" dirty="0">
                <a:solidFill>
                  <a:srgbClr val="FFFFFF"/>
                </a:solidFill>
                <a:latin typeface="Arial" pitchFamily="34" charset="0"/>
                <a:ea typeface="Arial" pitchFamily="34" charset="-122"/>
                <a:cs typeface="Arial" pitchFamily="34" charset="-120"/>
              </a:rPr>
              <a:t>02 現況</a:t>
            </a:r>
            <a:endParaRPr lang="en-US" sz="680" dirty="0"/>
          </a:p>
        </p:txBody>
      </p:sp>
      <p:sp>
        <p:nvSpPr>
          <p:cNvPr id="19" name="Text 14"/>
          <p:cNvSpPr/>
          <p:nvPr/>
        </p:nvSpPr>
        <p:spPr>
          <a:xfrm>
            <a:off x="3788664" y="2555951"/>
            <a:ext cx="1501140" cy="144780"/>
          </a:xfrm>
          <a:prstGeom prst="rect">
            <a:avLst/>
          </a:prstGeom>
          <a:noFill/>
          <a:ln/>
        </p:spPr>
        <p:txBody>
          <a:bodyPr wrap="square" lIns="0" tIns="0" rIns="0" bIns="0" rtlCol="0" anchor="ctr"/>
          <a:lstStyle/>
          <a:p>
            <a:pPr indent="0" marL="0">
              <a:buNone/>
            </a:pPr>
            <a:r>
              <a:rPr lang="en-US" sz="950" b="1" dirty="0">
                <a:solidFill>
                  <a:srgbClr val="16211A"/>
                </a:solidFill>
                <a:latin typeface="Meiryo" pitchFamily="34" charset="0"/>
                <a:ea typeface="Meiryo" pitchFamily="34" charset="-122"/>
                <a:cs typeface="Meiryo" pitchFamily="34" charset="-120"/>
              </a:rPr>
              <a:t>グリーンのネオン</a:t>
            </a:r>
            <a:endParaRPr lang="en-US" sz="950" dirty="0"/>
          </a:p>
        </p:txBody>
      </p:sp>
      <p:sp>
        <p:nvSpPr>
          <p:cNvPr id="20" name="Text 15"/>
          <p:cNvSpPr/>
          <p:nvPr/>
        </p:nvSpPr>
        <p:spPr>
          <a:xfrm>
            <a:off x="3788664" y="2700731"/>
            <a:ext cx="1501140" cy="426720"/>
          </a:xfrm>
          <a:prstGeom prst="rect">
            <a:avLst/>
          </a:prstGeom>
          <a:noFill/>
          <a:ln/>
        </p:spPr>
        <p:txBody>
          <a:bodyPr wrap="square" lIns="0" tIns="0" rIns="0" bIns="0" rtlCol="0" anchor="t"/>
          <a:lstStyle/>
          <a:p>
            <a:pPr indent="0" marL="0">
              <a:lnSpc>
                <a:spcPct val="120000"/>
              </a:lnSpc>
              <a:buNone/>
            </a:pPr>
            <a:r>
              <a:rPr lang="en-US" sz="800" dirty="0">
                <a:solidFill>
                  <a:srgbClr val="000000"/>
                </a:solidFill>
                <a:latin typeface="Meiryo" pitchFamily="34" charset="0"/>
                <a:ea typeface="Meiryo" pitchFamily="34" charset="-122"/>
                <a:cs typeface="Meiryo" pitchFamily="34" charset="-120"/>
              </a:rPr>
              <a:t>階段まわりは</a:t>
            </a:r>
            <a:pPr indent="0" marL="0">
              <a:lnSpc>
                <a:spcPct val="120000"/>
              </a:lnSpc>
              <a:buNone/>
            </a:pPr>
            <a:r>
              <a:rPr lang="en-US" sz="800" b="1" dirty="0">
                <a:solidFill>
                  <a:srgbClr val="000000"/>
                </a:solidFill>
                <a:latin typeface="Meiryo" pitchFamily="34" charset="0"/>
                <a:ea typeface="Meiryo" pitchFamily="34" charset="-122"/>
                <a:cs typeface="Meiryo" pitchFamily="34" charset="-120"/>
              </a:rPr>
              <a:t>すでにグリーンの光がある</a:t>
            </a:r>
            <a:pPr indent="0" marL="0">
              <a:lnSpc>
                <a:spcPct val="120000"/>
              </a:lnSpc>
              <a:buNone/>
            </a:pPr>
            <a:r>
              <a:rPr lang="en-US" sz="800" dirty="0">
                <a:solidFill>
                  <a:srgbClr val="000000"/>
                </a:solidFill>
                <a:latin typeface="Meiryo" pitchFamily="34" charset="0"/>
                <a:ea typeface="Meiryo" pitchFamily="34" charset="-122"/>
                <a:cs typeface="Meiryo" pitchFamily="34" charset="-120"/>
              </a:rPr>
              <a:t>。B1F の照明はこれと揃える。</a:t>
            </a:r>
            <a:pPr indent="0" marL="0">
              <a:lnSpc>
                <a:spcPct val="120000"/>
              </a:lnSpc>
              <a:buNone/>
            </a:pPr>
            <a:r>
              <a:rPr lang="en-US" sz="800" b="1" dirty="0">
                <a:solidFill>
                  <a:srgbClr val="000000"/>
                </a:solidFill>
                <a:latin typeface="Meiryo" pitchFamily="34" charset="0"/>
                <a:ea typeface="Meiryo" pitchFamily="34" charset="-122"/>
                <a:cs typeface="Meiryo" pitchFamily="34" charset="-120"/>
              </a:rPr>
              <a:t>ここは触らない。</a:t>
            </a:r>
            <a:endParaRPr lang="en-US" sz="800" dirty="0"/>
          </a:p>
        </p:txBody>
      </p:sp>
      <p:pic>
        <p:nvPicPr>
          <p:cNvPr id="21" name="Image 3" descr="/Users/ikki/claudeproject/2faced-launch-day-v2/assets/img/site-aboard.jpg">    </p:cNvPr>
          <p:cNvPicPr>
            <a:picLocks noChangeAspect="1"/>
          </p:cNvPicPr>
          <p:nvPr/>
        </p:nvPicPr>
        <p:blipFill>
          <a:blip r:embed="rId4"/>
          <a:srcRect l="0" r="0" t="0" b="0"/>
          <a:stretch/>
        </p:blipFill>
        <p:spPr>
          <a:xfrm>
            <a:off x="5399532" y="1489456"/>
            <a:ext cx="1501140" cy="1020775"/>
          </a:xfrm>
          <a:prstGeom prst="rect">
            <a:avLst/>
          </a:prstGeom>
        </p:spPr>
      </p:pic>
      <p:sp>
        <p:nvSpPr>
          <p:cNvPr id="22" name="Text 16"/>
          <p:cNvSpPr/>
          <p:nvPr/>
        </p:nvSpPr>
        <p:spPr>
          <a:xfrm>
            <a:off x="5399532" y="2309063"/>
            <a:ext cx="1200912" cy="182880"/>
          </a:xfrm>
          <a:prstGeom prst="rect">
            <a:avLst/>
          </a:prstGeom>
          <a:solidFill>
            <a:srgbClr val="1E2B20"/>
          </a:solidFill>
          <a:ln/>
        </p:spPr>
        <p:txBody>
          <a:bodyPr wrap="square" lIns="25400" tIns="25400" rIns="25400" bIns="25400" rtlCol="0" anchor="ctr"/>
          <a:lstStyle/>
          <a:p>
            <a:pPr indent="0" marL="0">
              <a:buNone/>
            </a:pPr>
            <a:r>
              <a:rPr lang="en-US" sz="680" b="1" dirty="0">
                <a:solidFill>
                  <a:srgbClr val="FFFFFF"/>
                </a:solidFill>
                <a:latin typeface="Arial" pitchFamily="34" charset="0"/>
                <a:ea typeface="Arial" pitchFamily="34" charset="-122"/>
                <a:cs typeface="Arial" pitchFamily="34" charset="-120"/>
              </a:rPr>
              <a:t>03 現況</a:t>
            </a:r>
            <a:endParaRPr lang="en-US" sz="680" dirty="0"/>
          </a:p>
        </p:txBody>
      </p:sp>
      <p:sp>
        <p:nvSpPr>
          <p:cNvPr id="23" name="Text 17"/>
          <p:cNvSpPr/>
          <p:nvPr/>
        </p:nvSpPr>
        <p:spPr>
          <a:xfrm>
            <a:off x="5399532" y="2555951"/>
            <a:ext cx="1501140" cy="144780"/>
          </a:xfrm>
          <a:prstGeom prst="rect">
            <a:avLst/>
          </a:prstGeom>
          <a:noFill/>
          <a:ln/>
        </p:spPr>
        <p:txBody>
          <a:bodyPr wrap="square" lIns="0" tIns="0" rIns="0" bIns="0" rtlCol="0" anchor="ctr"/>
          <a:lstStyle/>
          <a:p>
            <a:pPr indent="0" marL="0">
              <a:buNone/>
            </a:pPr>
            <a:r>
              <a:rPr lang="en-US" sz="950" b="1" dirty="0">
                <a:solidFill>
                  <a:srgbClr val="16211A"/>
                </a:solidFill>
                <a:latin typeface="Meiryo" pitchFamily="34" charset="0"/>
                <a:ea typeface="Meiryo" pitchFamily="34" charset="-122"/>
                <a:cs typeface="Meiryo" pitchFamily="34" charset="-120"/>
              </a:rPr>
              <a:t>A型看板</a:t>
            </a:r>
            <a:endParaRPr lang="en-US" sz="950" dirty="0"/>
          </a:p>
        </p:txBody>
      </p:sp>
      <p:sp>
        <p:nvSpPr>
          <p:cNvPr id="24" name="Text 18"/>
          <p:cNvSpPr/>
          <p:nvPr/>
        </p:nvSpPr>
        <p:spPr>
          <a:xfrm>
            <a:off x="5399532" y="2700731"/>
            <a:ext cx="1501140" cy="426720"/>
          </a:xfrm>
          <a:prstGeom prst="rect">
            <a:avLst/>
          </a:prstGeom>
          <a:noFill/>
          <a:ln/>
        </p:spPr>
        <p:txBody>
          <a:bodyPr wrap="square" lIns="0" tIns="0" rIns="0" bIns="0" rtlCol="0" anchor="t"/>
          <a:lstStyle/>
          <a:p>
            <a:pPr indent="0" marL="0">
              <a:lnSpc>
                <a:spcPct val="120000"/>
              </a:lnSpc>
              <a:buNone/>
            </a:pPr>
            <a:r>
              <a:rPr lang="en-US" sz="800" dirty="0">
                <a:solidFill>
                  <a:srgbClr val="000000"/>
                </a:solidFill>
                <a:latin typeface="Meiryo" pitchFamily="34" charset="0"/>
                <a:ea typeface="Meiryo" pitchFamily="34" charset="-122"/>
                <a:cs typeface="Meiryo" pitchFamily="34" charset="-120"/>
              </a:rPr>
              <a:t>グリーン地・白文字の既存フォーマット。</a:t>
            </a:r>
            <a:pPr indent="0" marL="0">
              <a:lnSpc>
                <a:spcPct val="120000"/>
              </a:lnSpc>
              <a:buNone/>
            </a:pPr>
            <a:r>
              <a:rPr lang="en-US" sz="800" b="1" dirty="0">
                <a:solidFill>
                  <a:srgbClr val="000000"/>
                </a:solidFill>
                <a:latin typeface="Meiryo" pitchFamily="34" charset="0"/>
                <a:ea typeface="Meiryo" pitchFamily="34" charset="-122"/>
                <a:cs typeface="Meiryo" pitchFamily="34" charset="-120"/>
              </a:rPr>
              <a:t>枠は既存、紙だけ差し替える。</a:t>
            </a:r>
            <a:endParaRPr lang="en-US" sz="800" dirty="0"/>
          </a:p>
        </p:txBody>
      </p:sp>
      <p:pic>
        <p:nvPicPr>
          <p:cNvPr id="25" name="Image 4" descr="/Users/ikki/claudeproject/2faced-launch-day-v2/assets/img/asset-aboard-after.jpg">    </p:cNvPr>
          <p:cNvPicPr>
            <a:picLocks noChangeAspect="1"/>
          </p:cNvPicPr>
          <p:nvPr/>
        </p:nvPicPr>
        <p:blipFill>
          <a:blip r:embed="rId5"/>
          <a:srcRect l="0" r="0" t="0" b="0"/>
          <a:stretch/>
        </p:blipFill>
        <p:spPr>
          <a:xfrm>
            <a:off x="7010400" y="1489456"/>
            <a:ext cx="1501140" cy="1020775"/>
          </a:xfrm>
          <a:prstGeom prst="rect">
            <a:avLst/>
          </a:prstGeom>
        </p:spPr>
      </p:pic>
      <p:sp>
        <p:nvSpPr>
          <p:cNvPr id="26" name="Text 19"/>
          <p:cNvSpPr/>
          <p:nvPr/>
        </p:nvSpPr>
        <p:spPr>
          <a:xfrm>
            <a:off x="7010400" y="2309063"/>
            <a:ext cx="1200912" cy="182880"/>
          </a:xfrm>
          <a:prstGeom prst="rect">
            <a:avLst/>
          </a:prstGeom>
          <a:solidFill>
            <a:srgbClr val="1E2B20"/>
          </a:solidFill>
          <a:ln/>
        </p:spPr>
        <p:txBody>
          <a:bodyPr wrap="square" lIns="25400" tIns="25400" rIns="25400" bIns="25400" rtlCol="0" anchor="ctr"/>
          <a:lstStyle/>
          <a:p>
            <a:pPr indent="0" marL="0">
              <a:buNone/>
            </a:pPr>
            <a:r>
              <a:rPr lang="en-US" sz="680" b="1" dirty="0">
                <a:solidFill>
                  <a:srgbClr val="FFFFFF"/>
                </a:solidFill>
                <a:latin typeface="Arial" pitchFamily="34" charset="0"/>
                <a:ea typeface="Arial" pitchFamily="34" charset="-122"/>
                <a:cs typeface="Arial" pitchFamily="34" charset="-120"/>
              </a:rPr>
              <a:t>03 差し替え後</a:t>
            </a:r>
            <a:endParaRPr lang="en-US" sz="680" dirty="0"/>
          </a:p>
        </p:txBody>
      </p:sp>
      <p:sp>
        <p:nvSpPr>
          <p:cNvPr id="27" name="Text 20"/>
          <p:cNvSpPr/>
          <p:nvPr/>
        </p:nvSpPr>
        <p:spPr>
          <a:xfrm>
            <a:off x="7010400" y="2555951"/>
            <a:ext cx="1501140" cy="144780"/>
          </a:xfrm>
          <a:prstGeom prst="rect">
            <a:avLst/>
          </a:prstGeom>
          <a:noFill/>
          <a:ln/>
        </p:spPr>
        <p:txBody>
          <a:bodyPr wrap="square" lIns="0" tIns="0" rIns="0" bIns="0" rtlCol="0" anchor="ctr"/>
          <a:lstStyle/>
          <a:p>
            <a:pPr indent="0" marL="0">
              <a:buNone/>
            </a:pPr>
            <a:r>
              <a:rPr lang="en-US" sz="950" b="1" dirty="0">
                <a:solidFill>
                  <a:srgbClr val="16211A"/>
                </a:solidFill>
                <a:latin typeface="Meiryo" pitchFamily="34" charset="0"/>
                <a:ea typeface="Meiryo" pitchFamily="34" charset="-122"/>
                <a:cs typeface="Meiryo" pitchFamily="34" charset="-120"/>
              </a:rPr>
              <a:t>→ 紙を差し替え</a:t>
            </a:r>
            <a:endParaRPr lang="en-US" sz="950" dirty="0"/>
          </a:p>
        </p:txBody>
      </p:sp>
      <p:sp>
        <p:nvSpPr>
          <p:cNvPr id="28" name="Text 21"/>
          <p:cNvSpPr/>
          <p:nvPr/>
        </p:nvSpPr>
        <p:spPr>
          <a:xfrm>
            <a:off x="7010400" y="2700731"/>
            <a:ext cx="1501140" cy="284480"/>
          </a:xfrm>
          <a:prstGeom prst="rect">
            <a:avLst/>
          </a:prstGeom>
          <a:noFill/>
          <a:ln/>
        </p:spPr>
        <p:txBody>
          <a:bodyPr wrap="square" lIns="0" tIns="0" rIns="0" bIns="0" rtlCol="0" anchor="t"/>
          <a:lstStyle/>
          <a:p>
            <a:pPr indent="0" marL="0">
              <a:lnSpc>
                <a:spcPct val="120000"/>
              </a:lnSpc>
              <a:buNone/>
            </a:pPr>
            <a:r>
              <a:rPr lang="en-US" sz="800" b="1" dirty="0">
                <a:solidFill>
                  <a:srgbClr val="000000"/>
                </a:solidFill>
                <a:latin typeface="Meiryo" pitchFamily="34" charset="0"/>
                <a:ea typeface="Meiryo" pitchFamily="34" charset="-122"/>
                <a:cs typeface="Meiryo" pitchFamily="34" charset="-120"/>
              </a:rPr>
              <a:t>店頭で発売日を告知する面</a:t>
            </a:r>
            <a:pPr indent="0" marL="0">
              <a:lnSpc>
                <a:spcPct val="120000"/>
              </a:lnSpc>
              <a:buNone/>
            </a:pPr>
            <a:r>
              <a:rPr lang="en-US" sz="800" dirty="0">
                <a:solidFill>
                  <a:srgbClr val="000000"/>
                </a:solidFill>
                <a:latin typeface="Meiryo" pitchFamily="34" charset="0"/>
                <a:ea typeface="Meiryo" pitchFamily="34" charset="-122"/>
                <a:cs typeface="Meiryo" pitchFamily="34" charset="-120"/>
              </a:rPr>
              <a:t>になる。制作物は紙1枚のみ。</a:t>
            </a:r>
            <a:endParaRPr lang="en-US" sz="800" dirty="0"/>
          </a:p>
        </p:txBody>
      </p:sp>
      <p:pic>
        <p:nvPicPr>
          <p:cNvPr id="29" name="Image 5" descr="/Users/ikki/claudeproject/2faced-launch-day-v2/assets/img/site-podium.jpg">    </p:cNvPr>
          <p:cNvPicPr>
            <a:picLocks noChangeAspect="1"/>
          </p:cNvPicPr>
          <p:nvPr/>
        </p:nvPicPr>
        <p:blipFill>
          <a:blip r:embed="rId6"/>
          <a:srcRect l="0" r="0" t="0" b="0"/>
          <a:stretch/>
        </p:blipFill>
        <p:spPr>
          <a:xfrm>
            <a:off x="8621268" y="1489456"/>
            <a:ext cx="1501140" cy="1020775"/>
          </a:xfrm>
          <a:prstGeom prst="rect">
            <a:avLst/>
          </a:prstGeom>
        </p:spPr>
      </p:pic>
      <p:sp>
        <p:nvSpPr>
          <p:cNvPr id="30" name="Text 22"/>
          <p:cNvSpPr/>
          <p:nvPr/>
        </p:nvSpPr>
        <p:spPr>
          <a:xfrm>
            <a:off x="8621268" y="2309063"/>
            <a:ext cx="1200912" cy="182880"/>
          </a:xfrm>
          <a:prstGeom prst="rect">
            <a:avLst/>
          </a:prstGeom>
          <a:solidFill>
            <a:srgbClr val="1E2B20"/>
          </a:solidFill>
          <a:ln/>
        </p:spPr>
        <p:txBody>
          <a:bodyPr wrap="square" lIns="25400" tIns="25400" rIns="25400" bIns="25400" rtlCol="0" anchor="ctr"/>
          <a:lstStyle/>
          <a:p>
            <a:pPr indent="0" marL="0">
              <a:buNone/>
            </a:pPr>
            <a:r>
              <a:rPr lang="en-US" sz="680" b="1" dirty="0">
                <a:solidFill>
                  <a:srgbClr val="FFFFFF"/>
                </a:solidFill>
                <a:latin typeface="Arial" pitchFamily="34" charset="0"/>
                <a:ea typeface="Arial" pitchFamily="34" charset="-122"/>
                <a:cs typeface="Arial" pitchFamily="34" charset="-120"/>
              </a:rPr>
              <a:t>04 現況</a:t>
            </a:r>
            <a:endParaRPr lang="en-US" sz="680" dirty="0"/>
          </a:p>
        </p:txBody>
      </p:sp>
      <p:sp>
        <p:nvSpPr>
          <p:cNvPr id="31" name="Text 23"/>
          <p:cNvSpPr/>
          <p:nvPr/>
        </p:nvSpPr>
        <p:spPr>
          <a:xfrm>
            <a:off x="8621268" y="2555951"/>
            <a:ext cx="1501140" cy="289560"/>
          </a:xfrm>
          <a:prstGeom prst="rect">
            <a:avLst/>
          </a:prstGeom>
          <a:noFill/>
          <a:ln/>
        </p:spPr>
        <p:txBody>
          <a:bodyPr wrap="square" lIns="0" tIns="0" rIns="0" bIns="0" rtlCol="0" anchor="ctr"/>
          <a:lstStyle/>
          <a:p>
            <a:pPr indent="0" marL="0">
              <a:buNone/>
            </a:pPr>
            <a:r>
              <a:rPr lang="en-US" sz="950" b="1" dirty="0">
                <a:solidFill>
                  <a:srgbClr val="16211A"/>
                </a:solidFill>
                <a:latin typeface="Meiryo" pitchFamily="34" charset="0"/>
                <a:ea typeface="Meiryo" pitchFamily="34" charset="-122"/>
                <a:cs typeface="Meiryo" pitchFamily="34" charset="-120"/>
              </a:rPr>
              <a:t>白の展示台 ／ 折りたたみテーブル</a:t>
            </a:r>
            <a:endParaRPr lang="en-US" sz="950" dirty="0"/>
          </a:p>
        </p:txBody>
      </p:sp>
      <p:sp>
        <p:nvSpPr>
          <p:cNvPr id="32" name="Text 24"/>
          <p:cNvSpPr/>
          <p:nvPr/>
        </p:nvSpPr>
        <p:spPr>
          <a:xfrm>
            <a:off x="8621268" y="2845511"/>
            <a:ext cx="1501140" cy="568960"/>
          </a:xfrm>
          <a:prstGeom prst="rect">
            <a:avLst/>
          </a:prstGeom>
          <a:noFill/>
          <a:ln/>
        </p:spPr>
        <p:txBody>
          <a:bodyPr wrap="square" lIns="0" tIns="0" rIns="0" bIns="0" rtlCol="0" anchor="t"/>
          <a:lstStyle/>
          <a:p>
            <a:pPr indent="0" marL="0">
              <a:lnSpc>
                <a:spcPct val="120000"/>
              </a:lnSpc>
              <a:buNone/>
            </a:pPr>
            <a:r>
              <a:rPr lang="en-US" sz="800" dirty="0">
                <a:solidFill>
                  <a:srgbClr val="000000"/>
                </a:solidFill>
                <a:latin typeface="Meiryo" pitchFamily="34" charset="0"/>
                <a:ea typeface="Meiryo" pitchFamily="34" charset="-122"/>
                <a:cs typeface="Meiryo" pitchFamily="34" charset="-120"/>
              </a:rPr>
              <a:t>展示台は </a:t>
            </a:r>
            <a:pPr indent="0" marL="0">
              <a:lnSpc>
                <a:spcPct val="120000"/>
              </a:lnSpc>
              <a:buNone/>
            </a:pPr>
            <a:r>
              <a:rPr lang="en-US" sz="800" b="1" dirty="0">
                <a:solidFill>
                  <a:srgbClr val="000000"/>
                </a:solidFill>
                <a:latin typeface="Meiryo" pitchFamily="34" charset="0"/>
                <a:ea typeface="Meiryo" pitchFamily="34" charset="-122"/>
                <a:cs typeface="Meiryo" pitchFamily="34" charset="-120"/>
              </a:rPr>
              <a:t>MID / LOW の対置展示</a:t>
            </a:r>
            <a:pPr indent="0" marL="0">
              <a:lnSpc>
                <a:spcPct val="120000"/>
              </a:lnSpc>
              <a:buNone/>
            </a:pPr>
            <a:r>
              <a:rPr lang="en-US" sz="800" dirty="0">
                <a:solidFill>
                  <a:srgbClr val="000000"/>
                </a:solidFill>
                <a:latin typeface="Meiryo" pitchFamily="34" charset="0"/>
                <a:ea typeface="Meiryo" pitchFamily="34" charset="-122"/>
                <a:cs typeface="Meiryo" pitchFamily="34" charset="-120"/>
              </a:rPr>
              <a:t>に、テーブルは</a:t>
            </a:r>
            <a:pPr indent="0" marL="0">
              <a:lnSpc>
                <a:spcPct val="120000"/>
              </a:lnSpc>
              <a:buNone/>
            </a:pPr>
            <a:r>
              <a:rPr lang="en-US" sz="800" b="1" dirty="0">
                <a:solidFill>
                  <a:srgbClr val="000000"/>
                </a:solidFill>
                <a:latin typeface="Meiryo" pitchFamily="34" charset="0"/>
                <a:ea typeface="Meiryo" pitchFamily="34" charset="-122"/>
                <a:cs typeface="Meiryo" pitchFamily="34" charset="-120"/>
              </a:rPr>
              <a:t>手渡し・配布物置き場</a:t>
            </a:r>
            <a:pPr indent="0" marL="0">
              <a:lnSpc>
                <a:spcPct val="120000"/>
              </a:lnSpc>
              <a:buNone/>
            </a:pPr>
            <a:r>
              <a:rPr lang="en-US" sz="800" dirty="0">
                <a:solidFill>
                  <a:srgbClr val="000000"/>
                </a:solidFill>
                <a:latin typeface="Meiryo" pitchFamily="34" charset="0"/>
                <a:ea typeface="Meiryo" pitchFamily="34" charset="-122"/>
                <a:cs typeface="Meiryo" pitchFamily="34" charset="-120"/>
              </a:rPr>
              <a:t>に流用できる。</a:t>
            </a:r>
            <a:pPr indent="0" marL="0">
              <a:lnSpc>
                <a:spcPct val="120000"/>
              </a:lnSpc>
              <a:buNone/>
            </a:pPr>
            <a:r>
              <a:rPr lang="en-US" sz="800" b="1" dirty="0">
                <a:solidFill>
                  <a:srgbClr val="000000"/>
                </a:solidFill>
                <a:latin typeface="Meiryo" pitchFamily="34" charset="0"/>
                <a:ea typeface="Meiryo" pitchFamily="34" charset="-122"/>
                <a:cs typeface="Meiryo" pitchFamily="34" charset="-120"/>
              </a:rPr>
              <a:t>装飾はしない。</a:t>
            </a:r>
            <a:endParaRPr lang="en-US" sz="800" dirty="0"/>
          </a:p>
        </p:txBody>
      </p:sp>
      <p:sp>
        <p:nvSpPr>
          <p:cNvPr id="33" name="Shape 25"/>
          <p:cNvSpPr/>
          <p:nvPr/>
        </p:nvSpPr>
        <p:spPr>
          <a:xfrm>
            <a:off x="566928" y="3515055"/>
            <a:ext cx="32004" cy="415290"/>
          </a:xfrm>
          <a:prstGeom prst="rect">
            <a:avLst/>
          </a:prstGeom>
          <a:solidFill>
            <a:srgbClr val="2F7A4B"/>
          </a:solidFill>
          <a:ln/>
        </p:spPr>
      </p:sp>
      <p:sp>
        <p:nvSpPr>
          <p:cNvPr id="34" name="Text 26"/>
          <p:cNvSpPr/>
          <p:nvPr/>
        </p:nvSpPr>
        <p:spPr>
          <a:xfrm>
            <a:off x="685800" y="3515055"/>
            <a:ext cx="9409176" cy="415290"/>
          </a:xfrm>
          <a:prstGeom prst="rect">
            <a:avLst/>
          </a:prstGeom>
          <a:noFill/>
          <a:ln/>
        </p:spPr>
        <p:txBody>
          <a:bodyPr wrap="square" lIns="0" tIns="0" rIns="0" bIns="0" rtlCol="0" anchor="t"/>
          <a:lstStyle/>
          <a:p>
            <a:pPr indent="0" marL="0">
              <a:lnSpc>
                <a:spcPct val="120000"/>
              </a:lnSpc>
              <a:buNone/>
            </a:pPr>
            <a:r>
              <a:rPr lang="en-US" sz="850" b="1" dirty="0">
                <a:solidFill>
                  <a:srgbClr val="000000"/>
                </a:solidFill>
                <a:latin typeface="Meiryo" pitchFamily="34" charset="0"/>
                <a:ea typeface="Meiryo" pitchFamily="34" charset="-122"/>
                <a:cs typeface="Meiryo" pitchFamily="34" charset="-120"/>
              </a:rPr>
              <a:t>ご確認ください。</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当日お借りできる備品</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と、</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アーカイブポスターの在庫・掲出可否</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をご教示ください。 </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差し替え後の意匠は仮です</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——アーカイブポスターを使う場合はその図案に置き換えます。</a:t>
            </a:r>
            <a:pPr indent="0" marL="0">
              <a:lnSpc>
                <a:spcPct val="120000"/>
              </a:lnSpc>
              <a:buNone/>
            </a:pPr>
            <a:r>
              <a:rPr lang="en-US" sz="850" b="1" dirty="0">
                <a:solidFill>
                  <a:srgbClr val="2F7A4B"/>
                </a:solidFill>
                <a:latin typeface="Meiryo" pitchFamily="34" charset="0"/>
                <a:ea typeface="Meiryo" pitchFamily="34" charset="-122"/>
                <a:cs typeface="Meiryo" pitchFamily="34" charset="-120"/>
              </a:rPr>
              <a:t>［要確認］</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75488"/>
            <a:ext cx="310896" cy="201168"/>
          </a:xfrm>
          <a:prstGeom prst="rect">
            <a:avLst/>
          </a:prstGeom>
          <a:noFill/>
          <a:ln/>
        </p:spPr>
        <p:txBody>
          <a:bodyPr wrap="square" lIns="0" tIns="0" rIns="0" bIns="0" rtlCol="0" anchor="ctr"/>
          <a:lstStyle/>
          <a:p>
            <a:pPr indent="0" marL="0">
              <a:buNone/>
            </a:pPr>
            <a:r>
              <a:rPr lang="en-US" sz="900" b="1" dirty="0">
                <a:solidFill>
                  <a:srgbClr val="2F7A4B"/>
                </a:solidFill>
                <a:latin typeface="Arial" pitchFamily="34" charset="0"/>
                <a:ea typeface="Arial" pitchFamily="34" charset="-122"/>
                <a:cs typeface="Arial" pitchFamily="34" charset="-120"/>
              </a:rPr>
              <a:t>01</a:t>
            </a:r>
            <a:endParaRPr lang="en-US" sz="900" dirty="0"/>
          </a:p>
        </p:txBody>
      </p:sp>
      <p:sp>
        <p:nvSpPr>
          <p:cNvPr id="3" name="Text 1"/>
          <p:cNvSpPr/>
          <p:nvPr/>
        </p:nvSpPr>
        <p:spPr>
          <a:xfrm>
            <a:off x="932688" y="402336"/>
            <a:ext cx="1481328" cy="292608"/>
          </a:xfrm>
          <a:prstGeom prst="rect">
            <a:avLst/>
          </a:prstGeom>
          <a:noFill/>
          <a:ln/>
        </p:spPr>
        <p:txBody>
          <a:bodyPr wrap="square" lIns="0" tIns="0" rIns="0" bIns="0" rtlCol="0" anchor="ctr"/>
          <a:lstStyle/>
          <a:p>
            <a:pPr indent="0" marL="0">
              <a:buNone/>
            </a:pPr>
            <a:r>
              <a:rPr lang="en-US" sz="1600" dirty="0">
                <a:solidFill>
                  <a:srgbClr val="16211A"/>
                </a:solidFill>
                <a:latin typeface="Arial Black" pitchFamily="34" charset="0"/>
                <a:ea typeface="Arial Black" pitchFamily="34" charset="-122"/>
                <a:cs typeface="Arial Black" pitchFamily="34" charset="-120"/>
              </a:rPr>
              <a:t>SUMMARY</a:t>
            </a:r>
            <a:endParaRPr lang="en-US" sz="1600" dirty="0"/>
          </a:p>
        </p:txBody>
      </p:sp>
      <p:sp>
        <p:nvSpPr>
          <p:cNvPr id="4" name="Text 2"/>
          <p:cNvSpPr/>
          <p:nvPr/>
        </p:nvSpPr>
        <p:spPr>
          <a:xfrm>
            <a:off x="2414016" y="475488"/>
            <a:ext cx="4206240" cy="219456"/>
          </a:xfrm>
          <a:prstGeom prst="rect">
            <a:avLst/>
          </a:prstGeom>
          <a:noFill/>
          <a:ln/>
        </p:spPr>
        <p:txBody>
          <a:bodyPr wrap="square" lIns="0" tIns="0" rIns="0" bIns="0" rtlCol="0" anchor="ctr"/>
          <a:lstStyle/>
          <a:p>
            <a:pPr indent="0" marL="0">
              <a:buNone/>
            </a:pPr>
            <a:r>
              <a:rPr lang="en-US" sz="950" dirty="0">
                <a:solidFill>
                  <a:srgbClr val="4C5850"/>
                </a:solidFill>
                <a:latin typeface="Meiryo" pitchFamily="34" charset="0"/>
                <a:ea typeface="Meiryo" pitchFamily="34" charset="-122"/>
                <a:cs typeface="Meiryo" pitchFamily="34" charset="-120"/>
              </a:rPr>
              <a:t>本提案の骨子</a:t>
            </a:r>
            <a:endParaRPr lang="en-US" sz="950" dirty="0"/>
          </a:p>
        </p:txBody>
      </p:sp>
      <p:sp>
        <p:nvSpPr>
          <p:cNvPr id="5" name="Text 3"/>
          <p:cNvSpPr/>
          <p:nvPr/>
        </p:nvSpPr>
        <p:spPr>
          <a:xfrm>
            <a:off x="6830568" y="475488"/>
            <a:ext cx="3291840" cy="201168"/>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2FACED LAUNCH DAY</a:t>
            </a:r>
            <a:endParaRPr lang="en-US" sz="800" dirty="0"/>
          </a:p>
        </p:txBody>
      </p:sp>
      <p:sp>
        <p:nvSpPr>
          <p:cNvPr id="6" name="Shape 4"/>
          <p:cNvSpPr/>
          <p:nvPr/>
        </p:nvSpPr>
        <p:spPr>
          <a:xfrm>
            <a:off x="566928" y="749808"/>
            <a:ext cx="9555480" cy="16459"/>
          </a:xfrm>
          <a:prstGeom prst="rect">
            <a:avLst/>
          </a:prstGeom>
          <a:solidFill>
            <a:srgbClr val="16211A"/>
          </a:solidFill>
          <a:ln/>
        </p:spPr>
      </p:sp>
      <p:sp>
        <p:nvSpPr>
          <p:cNvPr id="7" name="Text 5"/>
          <p:cNvSpPr/>
          <p:nvPr/>
        </p:nvSpPr>
        <p:spPr>
          <a:xfrm>
            <a:off x="9482328" y="7159752"/>
            <a:ext cx="640080" cy="182880"/>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02</a:t>
            </a:r>
            <a:endParaRPr lang="en-US" sz="800" dirty="0"/>
          </a:p>
        </p:txBody>
      </p:sp>
      <p:sp>
        <p:nvSpPr>
          <p:cNvPr id="8" name="Text 6"/>
          <p:cNvSpPr/>
          <p:nvPr/>
        </p:nvSpPr>
        <p:spPr>
          <a:xfrm>
            <a:off x="566928" y="950976"/>
            <a:ext cx="9555480" cy="670560"/>
          </a:xfrm>
          <a:prstGeom prst="rect">
            <a:avLst/>
          </a:prstGeom>
          <a:noFill/>
          <a:ln/>
        </p:spPr>
        <p:txBody>
          <a:bodyPr wrap="square" lIns="0" tIns="0" rIns="0" bIns="0" rtlCol="0" anchor="t"/>
          <a:lstStyle/>
          <a:p>
            <a:pPr indent="0" marL="0">
              <a:lnSpc>
                <a:spcPct val="125000"/>
              </a:lnSpc>
              <a:buNone/>
            </a:pPr>
            <a:r>
              <a:rPr lang="en-US" sz="1100" b="1" dirty="0">
                <a:solidFill>
                  <a:srgbClr val="000000"/>
                </a:solidFill>
                <a:latin typeface="Meiryo" pitchFamily="34" charset="0"/>
                <a:ea typeface="Meiryo" pitchFamily="34" charset="-122"/>
                <a:cs typeface="Meiryo" pitchFamily="34" charset="-120"/>
              </a:rPr>
              <a:t>2026年9月11日（金）は、2FACED の発売日。</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この一日は、昼と夜で性格の違う二つの会場を使います。</a:t>
            </a:r>
            <a:pPr indent="0" marL="0">
              <a:lnSpc>
                <a:spcPct val="125000"/>
              </a:lnSpc>
              <a:buNone/>
            </a:pPr>
            <a:endParaRPr lang="en-US" sz="1100" dirty="0"/>
          </a:p>
          <a:p>
            <a:pPr indent="0" marL="0">
              <a:lnSpc>
                <a:spcPct val="125000"/>
              </a:lnSpc>
              <a:buNone/>
            </a:pPr>
            <a:r>
              <a:rPr lang="en-US" sz="1100" dirty="0">
                <a:solidFill>
                  <a:srgbClr val="000000"/>
                </a:solidFill>
                <a:latin typeface="Meiryo" pitchFamily="34" charset="0"/>
                <a:ea typeface="Meiryo" pitchFamily="34" charset="-122"/>
                <a:cs typeface="Meiryo" pitchFamily="34" charset="-120"/>
              </a:rPr>
              <a:t> 昼は </a:t>
            </a:r>
            <a:pPr indent="0" marL="0">
              <a:lnSpc>
                <a:spcPct val="125000"/>
              </a:lnSpc>
              <a:buNone/>
            </a:pPr>
            <a:r>
              <a:rPr lang="en-US" sz="1100" b="1" dirty="0">
                <a:solidFill>
                  <a:srgbClr val="000000"/>
                </a:solidFill>
                <a:latin typeface="Meiryo" pitchFamily="34" charset="0"/>
                <a:ea typeface="Meiryo" pitchFamily="34" charset="-122"/>
                <a:cs typeface="Meiryo" pitchFamily="34" charset="-120"/>
              </a:rPr>
              <a:t>Gallery2</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 でバスケットボール、夜は </a:t>
            </a:r>
            <a:pPr indent="0" marL="0">
              <a:lnSpc>
                <a:spcPct val="125000"/>
              </a:lnSpc>
              <a:buNone/>
            </a:pPr>
            <a:r>
              <a:rPr lang="en-US" sz="1100" b="1" dirty="0">
                <a:solidFill>
                  <a:srgbClr val="000000"/>
                </a:solidFill>
                <a:latin typeface="Meiryo" pitchFamily="34" charset="0"/>
                <a:ea typeface="Meiryo" pitchFamily="34" charset="-122"/>
                <a:cs typeface="Meiryo" pitchFamily="34" charset="-120"/>
              </a:rPr>
              <a:t>Kinetics 原宿 B1F（18:00–20:00）</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でストリートカルチャー。 </a:t>
            </a:r>
            <a:pPr indent="0" marL="0">
              <a:lnSpc>
                <a:spcPct val="125000"/>
              </a:lnSpc>
              <a:buNone/>
            </a:pPr>
            <a:r>
              <a:rPr lang="en-US" sz="1100" dirty="0">
                <a:solidFill>
                  <a:srgbClr val="2F7A4B"/>
                </a:solidFill>
                <a:latin typeface="Meiryo" pitchFamily="34" charset="0"/>
                <a:ea typeface="Meiryo" pitchFamily="34" charset="-122"/>
                <a:cs typeface="Meiryo" pitchFamily="34" charset="-120"/>
              </a:rPr>
              <a:t>一足のシューズが、一日を通して二つのカルチャーをつなぎます。</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 </a:t>
            </a:r>
            <a:endParaRPr lang="en-US" sz="1100" dirty="0"/>
          </a:p>
        </p:txBody>
      </p:sp>
      <p:sp>
        <p:nvSpPr>
          <p:cNvPr id="9" name="Shape 7"/>
          <p:cNvSpPr/>
          <p:nvPr/>
        </p:nvSpPr>
        <p:spPr>
          <a:xfrm>
            <a:off x="566928" y="1712976"/>
            <a:ext cx="9555480" cy="1225296"/>
          </a:xfrm>
          <a:prstGeom prst="rect">
            <a:avLst/>
          </a:prstGeom>
          <a:solidFill>
            <a:srgbClr val="1E2B20"/>
          </a:solidFill>
          <a:ln/>
        </p:spPr>
      </p:sp>
      <p:sp>
        <p:nvSpPr>
          <p:cNvPr id="10" name="Text 8"/>
          <p:cNvSpPr/>
          <p:nvPr/>
        </p:nvSpPr>
        <p:spPr>
          <a:xfrm>
            <a:off x="722376" y="1712976"/>
            <a:ext cx="2866644" cy="1225296"/>
          </a:xfrm>
          <a:prstGeom prst="rect">
            <a:avLst/>
          </a:prstGeom>
          <a:noFill/>
          <a:ln/>
        </p:spPr>
        <p:txBody>
          <a:bodyPr wrap="square" lIns="0" tIns="0" rIns="0" bIns="0" rtlCol="0" anchor="ctr"/>
          <a:lstStyle/>
          <a:p>
            <a:pPr indent="0" marL="0">
              <a:lnSpc>
                <a:spcPct val="92000"/>
              </a:lnSpc>
              <a:buNone/>
            </a:pPr>
            <a:r>
              <a:rPr lang="en-US" sz="1900" dirty="0">
                <a:solidFill>
                  <a:srgbClr val="F2F0E8"/>
                </a:solidFill>
                <a:latin typeface="Arial Black" pitchFamily="34" charset="0"/>
                <a:ea typeface="Arial Black" pitchFamily="34" charset="-122"/>
                <a:cs typeface="Arial Black" pitchFamily="34" charset="-120"/>
              </a:rPr>
              <a:t>COURT</a:t>
            </a:r>
            <a:endParaRPr lang="en-US" sz="1900" dirty="0"/>
          </a:p>
          <a:p>
            <a:pPr indent="0" marL="0">
              <a:lnSpc>
                <a:spcPct val="92000"/>
              </a:lnSpc>
              <a:buNone/>
            </a:pPr>
            <a:r>
              <a:rPr lang="en-US" sz="1900" dirty="0">
                <a:solidFill>
                  <a:srgbClr val="F2F0E8"/>
                </a:solidFill>
                <a:latin typeface="Arial Black" pitchFamily="34" charset="0"/>
                <a:ea typeface="Arial Black" pitchFamily="34" charset="-122"/>
                <a:cs typeface="Arial Black" pitchFamily="34" charset="-120"/>
              </a:rPr>
              <a:t>× STREET</a:t>
            </a:r>
            <a:endParaRPr lang="en-US" sz="1900" dirty="0"/>
          </a:p>
        </p:txBody>
      </p:sp>
      <p:sp>
        <p:nvSpPr>
          <p:cNvPr id="11" name="Text 9"/>
          <p:cNvSpPr/>
          <p:nvPr/>
        </p:nvSpPr>
        <p:spPr>
          <a:xfrm>
            <a:off x="3662172" y="1840992"/>
            <a:ext cx="6304788" cy="969264"/>
          </a:xfrm>
          <a:prstGeom prst="rect">
            <a:avLst/>
          </a:prstGeom>
          <a:noFill/>
          <a:ln/>
        </p:spPr>
        <p:txBody>
          <a:bodyPr wrap="square" lIns="0" tIns="0" rIns="0" bIns="0" rtlCol="0" anchor="ctr"/>
          <a:lstStyle/>
          <a:p>
            <a:pPr indent="0" marL="0">
              <a:lnSpc>
                <a:spcPct val="130000"/>
              </a:lnSpc>
              <a:buNone/>
            </a:pPr>
            <a:r>
              <a:rPr lang="en-US" sz="900" dirty="0">
                <a:solidFill>
                  <a:srgbClr val="000000"/>
                </a:solidFill>
                <a:latin typeface="Meiryo" pitchFamily="34" charset="0"/>
                <a:ea typeface="Meiryo" pitchFamily="34" charset="-122"/>
                <a:cs typeface="Meiryo" pitchFamily="34" charset="-120"/>
              </a:rPr>
              <a:t> 2FACED は「見た目はスニーカー、中身はバスケットボールシューズ」という</a:t>
            </a:r>
            <a:pPr indent="0" marL="0">
              <a:lnSpc>
                <a:spcPct val="130000"/>
              </a:lnSpc>
              <a:buNone/>
            </a:pPr>
            <a:r>
              <a:rPr lang="en-US" sz="900" b="1" dirty="0">
                <a:solidFill>
                  <a:srgbClr val="000000"/>
                </a:solidFill>
                <a:latin typeface="Meiryo" pitchFamily="34" charset="0"/>
                <a:ea typeface="Meiryo" pitchFamily="34" charset="-122"/>
                <a:cs typeface="Meiryo" pitchFamily="34" charset="-120"/>
              </a:rPr>
              <a:t>2つの顔</a:t>
            </a:r>
            <a:pPr indent="0" marL="0">
              <a:lnSpc>
                <a:spcPct val="130000"/>
              </a:lnSpc>
              <a:buNone/>
            </a:pPr>
            <a:r>
              <a:rPr lang="en-US" sz="900" dirty="0">
                <a:solidFill>
                  <a:srgbClr val="000000"/>
                </a:solidFill>
                <a:latin typeface="Meiryo" pitchFamily="34" charset="0"/>
                <a:ea typeface="Meiryo" pitchFamily="34" charset="-122"/>
                <a:cs typeface="Meiryo" pitchFamily="34" charset="-120"/>
              </a:rPr>
              <a:t>を持つ商品です。 商品自体も </a:t>
            </a:r>
            <a:pPr indent="0" marL="0">
              <a:lnSpc>
                <a:spcPct val="130000"/>
              </a:lnSpc>
              <a:buNone/>
            </a:pPr>
            <a:r>
              <a:rPr lang="en-US" sz="900" b="1" dirty="0">
                <a:solidFill>
                  <a:srgbClr val="000000"/>
                </a:solidFill>
                <a:latin typeface="Meiryo" pitchFamily="34" charset="0"/>
                <a:ea typeface="Meiryo" pitchFamily="34" charset="-122"/>
                <a:cs typeface="Meiryo" pitchFamily="34" charset="-120"/>
              </a:rPr>
              <a:t>MID / LOW</a:t>
            </a:r>
            <a:pPr indent="0" marL="0">
              <a:lnSpc>
                <a:spcPct val="130000"/>
              </a:lnSpc>
              <a:buNone/>
            </a:pPr>
            <a:r>
              <a:rPr lang="en-US" sz="900" dirty="0">
                <a:solidFill>
                  <a:srgbClr val="000000"/>
                </a:solidFill>
                <a:latin typeface="Meiryo" pitchFamily="34" charset="0"/>
                <a:ea typeface="Meiryo" pitchFamily="34" charset="-122"/>
                <a:cs typeface="Meiryo" pitchFamily="34" charset="-120"/>
              </a:rPr>
              <a:t> の2型で、その対比を最初から持っています。</a:t>
            </a:r>
            <a:pPr indent="0" marL="0">
              <a:lnSpc>
                <a:spcPct val="130000"/>
              </a:lnSpc>
              <a:buNone/>
            </a:pPr>
            <a:endParaRPr lang="en-US" sz="900" dirty="0"/>
          </a:p>
          <a:p>
            <a:pPr indent="0" marL="0">
              <a:lnSpc>
                <a:spcPct val="130000"/>
              </a:lnSpc>
              <a:buNone/>
            </a:pPr>
            <a:r>
              <a:rPr lang="en-US" sz="900" dirty="0">
                <a:solidFill>
                  <a:srgbClr val="000000"/>
                </a:solidFill>
                <a:latin typeface="Meiryo" pitchFamily="34" charset="0"/>
                <a:ea typeface="Meiryo" pitchFamily="34" charset="-122"/>
                <a:cs typeface="Meiryo" pitchFamily="34" charset="-120"/>
              </a:rPr>
              <a:t> 本提案は、この</a:t>
            </a:r>
            <a:pPr indent="0" marL="0">
              <a:lnSpc>
                <a:spcPct val="130000"/>
              </a:lnSpc>
              <a:buNone/>
            </a:pPr>
            <a:r>
              <a:rPr lang="en-US" sz="900" b="1" dirty="0">
                <a:solidFill>
                  <a:srgbClr val="000000"/>
                </a:solidFill>
                <a:latin typeface="Meiryo" pitchFamily="34" charset="0"/>
                <a:ea typeface="Meiryo" pitchFamily="34" charset="-122"/>
                <a:cs typeface="Meiryo" pitchFamily="34" charset="-120"/>
              </a:rPr>
              <a:t>商品の2型を、一日の2つの時間（昼＝BUY／夜＝EXPERIENCE）にそのまま重ねます。</a:t>
            </a:r>
            <a:pPr indent="0" marL="0">
              <a:lnSpc>
                <a:spcPct val="130000"/>
              </a:lnSpc>
              <a:buNone/>
            </a:pPr>
            <a:r>
              <a:rPr lang="en-US" sz="900" dirty="0">
                <a:solidFill>
                  <a:srgbClr val="000000"/>
                </a:solidFill>
                <a:latin typeface="Meiryo" pitchFamily="34" charset="0"/>
                <a:ea typeface="Meiryo" pitchFamily="34" charset="-122"/>
                <a:cs typeface="Meiryo" pitchFamily="34" charset="-120"/>
              </a:rPr>
              <a:t> イベントを2本立てるのではなく、</a:t>
            </a:r>
            <a:pPr indent="0" marL="0">
              <a:lnSpc>
                <a:spcPct val="130000"/>
              </a:lnSpc>
              <a:buNone/>
            </a:pPr>
            <a:r>
              <a:rPr lang="en-US" sz="900" b="1" dirty="0">
                <a:solidFill>
                  <a:srgbClr val="000000"/>
                </a:solidFill>
                <a:latin typeface="Meiryo" pitchFamily="34" charset="0"/>
                <a:ea typeface="Meiryo" pitchFamily="34" charset="-122"/>
                <a:cs typeface="Meiryo" pitchFamily="34" charset="-120"/>
              </a:rPr>
              <a:t>9月11日という一日を1本の線として設計する</a:t>
            </a:r>
            <a:pPr indent="0" marL="0">
              <a:lnSpc>
                <a:spcPct val="130000"/>
              </a:lnSpc>
              <a:buNone/>
            </a:pPr>
            <a:r>
              <a:rPr lang="en-US" sz="900" dirty="0">
                <a:solidFill>
                  <a:srgbClr val="000000"/>
                </a:solidFill>
                <a:latin typeface="Meiryo" pitchFamily="34" charset="0"/>
                <a:ea typeface="Meiryo" pitchFamily="34" charset="-122"/>
                <a:cs typeface="Meiryo" pitchFamily="34" charset="-120"/>
              </a:rPr>
              <a:t>ものです。 </a:t>
            </a:r>
            <a:endParaRPr lang="en-US" sz="900" dirty="0"/>
          </a:p>
        </p:txBody>
      </p:sp>
      <p:sp>
        <p:nvSpPr>
          <p:cNvPr id="12" name="Shape 10"/>
          <p:cNvSpPr/>
          <p:nvPr/>
        </p:nvSpPr>
        <p:spPr>
          <a:xfrm>
            <a:off x="566928" y="3066288"/>
            <a:ext cx="2279142" cy="18288"/>
          </a:xfrm>
          <a:prstGeom prst="rect">
            <a:avLst/>
          </a:prstGeom>
          <a:solidFill>
            <a:srgbClr val="16211A"/>
          </a:solidFill>
          <a:ln/>
        </p:spPr>
      </p:sp>
      <p:sp>
        <p:nvSpPr>
          <p:cNvPr id="13" name="Text 11"/>
          <p:cNvSpPr/>
          <p:nvPr/>
        </p:nvSpPr>
        <p:spPr>
          <a:xfrm>
            <a:off x="566928" y="3139440"/>
            <a:ext cx="2279142"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THE DAY</a:t>
            </a:r>
            <a:endParaRPr lang="en-US" sz="750" dirty="0"/>
          </a:p>
        </p:txBody>
      </p:sp>
      <p:sp>
        <p:nvSpPr>
          <p:cNvPr id="14" name="Text 12"/>
          <p:cNvSpPr/>
          <p:nvPr/>
        </p:nvSpPr>
        <p:spPr>
          <a:xfrm>
            <a:off x="566928" y="3322320"/>
            <a:ext cx="2279142"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09.11（金）／ 発売日当日</a:t>
            </a:r>
            <a:endParaRPr lang="en-US" sz="1050" dirty="0"/>
          </a:p>
        </p:txBody>
      </p:sp>
      <p:sp>
        <p:nvSpPr>
          <p:cNvPr id="15" name="Text 13"/>
          <p:cNvSpPr/>
          <p:nvPr/>
        </p:nvSpPr>
        <p:spPr>
          <a:xfrm>
            <a:off x="566928" y="3482340"/>
            <a:ext cx="2279142" cy="474345"/>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複数日に分散させず、発売日そのものに集中させる。「その日にしか無い」ことが最大の動機になる。</a:t>
            </a:r>
            <a:endParaRPr lang="en-US" sz="830" dirty="0"/>
          </a:p>
        </p:txBody>
      </p:sp>
      <p:sp>
        <p:nvSpPr>
          <p:cNvPr id="16" name="Shape 14"/>
          <p:cNvSpPr/>
          <p:nvPr/>
        </p:nvSpPr>
        <p:spPr>
          <a:xfrm>
            <a:off x="2992374" y="3066288"/>
            <a:ext cx="2279142" cy="18288"/>
          </a:xfrm>
          <a:prstGeom prst="rect">
            <a:avLst/>
          </a:prstGeom>
          <a:solidFill>
            <a:srgbClr val="16211A"/>
          </a:solidFill>
          <a:ln/>
        </p:spPr>
      </p:sp>
      <p:sp>
        <p:nvSpPr>
          <p:cNvPr id="17" name="Text 15"/>
          <p:cNvSpPr/>
          <p:nvPr/>
        </p:nvSpPr>
        <p:spPr>
          <a:xfrm>
            <a:off x="2992374" y="3139440"/>
            <a:ext cx="2279142"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PRODUCT</a:t>
            </a:r>
            <a:endParaRPr lang="en-US" sz="750" dirty="0"/>
          </a:p>
        </p:txBody>
      </p:sp>
      <p:sp>
        <p:nvSpPr>
          <p:cNvPr id="18" name="Text 16"/>
          <p:cNvSpPr/>
          <p:nvPr/>
        </p:nvSpPr>
        <p:spPr>
          <a:xfrm>
            <a:off x="2992374" y="3322320"/>
            <a:ext cx="2279142"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MID ／ LOW の2型</a:t>
            </a:r>
            <a:endParaRPr lang="en-US" sz="1050" dirty="0"/>
          </a:p>
        </p:txBody>
      </p:sp>
      <p:sp>
        <p:nvSpPr>
          <p:cNvPr id="19" name="Text 17"/>
          <p:cNvSpPr/>
          <p:nvPr/>
        </p:nvSpPr>
        <p:spPr>
          <a:xfrm>
            <a:off x="2992374" y="3482340"/>
            <a:ext cx="2279142" cy="316230"/>
          </a:xfrm>
          <a:prstGeom prst="rect">
            <a:avLst/>
          </a:prstGeom>
          <a:noFill/>
          <a:ln/>
        </p:spPr>
        <p:txBody>
          <a:bodyPr wrap="square" lIns="0" tIns="0" rIns="0" bIns="0" rtlCol="0" anchor="t"/>
          <a:lstStyle/>
          <a:p>
            <a:pPr indent="0" marL="0">
              <a:lnSpc>
                <a:spcPct val="120000"/>
              </a:lnSpc>
              <a:buNone/>
            </a:pPr>
            <a:r>
              <a:rPr lang="en-US" sz="830" b="1" dirty="0">
                <a:solidFill>
                  <a:srgbClr val="000000"/>
                </a:solidFill>
                <a:latin typeface="Meiryo" pitchFamily="34" charset="0"/>
                <a:ea typeface="Meiryo" pitchFamily="34" charset="-122"/>
                <a:cs typeface="Meiryo" pitchFamily="34" charset="-120"/>
              </a:rPr>
              <a:t>昼は MID、夜は LOW を中心に見せる。</a:t>
            </a:r>
            <a:pPr indent="0" marL="0">
              <a:lnSpc>
                <a:spcPct val="120000"/>
              </a:lnSpc>
              <a:buNone/>
            </a:pPr>
            <a:r>
              <a:rPr lang="en-US" sz="830" dirty="0">
                <a:solidFill>
                  <a:srgbClr val="000000"/>
                </a:solidFill>
                <a:latin typeface="Meiryo" pitchFamily="34" charset="0"/>
                <a:ea typeface="Meiryo" pitchFamily="34" charset="-122"/>
                <a:cs typeface="Meiryo" pitchFamily="34" charset="-120"/>
              </a:rPr>
              <a:t>商品が持つ対比を、そのまま構成の軸に使う。</a:t>
            </a:r>
            <a:endParaRPr lang="en-US" sz="830" dirty="0"/>
          </a:p>
        </p:txBody>
      </p:sp>
      <p:sp>
        <p:nvSpPr>
          <p:cNvPr id="20" name="Shape 18"/>
          <p:cNvSpPr/>
          <p:nvPr/>
        </p:nvSpPr>
        <p:spPr>
          <a:xfrm>
            <a:off x="5417820" y="3066288"/>
            <a:ext cx="2279142" cy="18288"/>
          </a:xfrm>
          <a:prstGeom prst="rect">
            <a:avLst/>
          </a:prstGeom>
          <a:solidFill>
            <a:srgbClr val="16211A"/>
          </a:solidFill>
          <a:ln/>
        </p:spPr>
      </p:sp>
      <p:sp>
        <p:nvSpPr>
          <p:cNvPr id="21" name="Text 19"/>
          <p:cNvSpPr/>
          <p:nvPr/>
        </p:nvSpPr>
        <p:spPr>
          <a:xfrm>
            <a:off x="5417820" y="3139440"/>
            <a:ext cx="2279142"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DAY / GALLERY2</a:t>
            </a:r>
            <a:endParaRPr lang="en-US" sz="750" dirty="0"/>
          </a:p>
        </p:txBody>
      </p:sp>
      <p:sp>
        <p:nvSpPr>
          <p:cNvPr id="22" name="Text 20"/>
          <p:cNvSpPr/>
          <p:nvPr/>
        </p:nvSpPr>
        <p:spPr>
          <a:xfrm>
            <a:off x="5417820" y="3322320"/>
            <a:ext cx="2279142"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BUY ― 最初の一足</a:t>
            </a:r>
            <a:endParaRPr lang="en-US" sz="1050" dirty="0"/>
          </a:p>
        </p:txBody>
      </p:sp>
      <p:sp>
        <p:nvSpPr>
          <p:cNvPr id="23" name="Text 21"/>
          <p:cNvSpPr/>
          <p:nvPr/>
        </p:nvSpPr>
        <p:spPr>
          <a:xfrm>
            <a:off x="5417820" y="3482340"/>
            <a:ext cx="2279142" cy="316230"/>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先行販売、Swag Crew 来店、Meet &amp; Greet、購入者との交流、SNS 撮影。</a:t>
            </a:r>
            <a:endParaRPr lang="en-US" sz="830" dirty="0"/>
          </a:p>
        </p:txBody>
      </p:sp>
      <p:sp>
        <p:nvSpPr>
          <p:cNvPr id="24" name="Shape 22"/>
          <p:cNvSpPr/>
          <p:nvPr/>
        </p:nvSpPr>
        <p:spPr>
          <a:xfrm>
            <a:off x="7843266" y="3066288"/>
            <a:ext cx="2279142" cy="18288"/>
          </a:xfrm>
          <a:prstGeom prst="rect">
            <a:avLst/>
          </a:prstGeom>
          <a:solidFill>
            <a:srgbClr val="16211A"/>
          </a:solidFill>
          <a:ln/>
        </p:spPr>
      </p:sp>
      <p:sp>
        <p:nvSpPr>
          <p:cNvPr id="25" name="Text 23"/>
          <p:cNvSpPr/>
          <p:nvPr/>
        </p:nvSpPr>
        <p:spPr>
          <a:xfrm>
            <a:off x="7843266" y="3139440"/>
            <a:ext cx="2279142"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EVENING / KINETICS</a:t>
            </a:r>
            <a:endParaRPr lang="en-US" sz="750" dirty="0"/>
          </a:p>
        </p:txBody>
      </p:sp>
      <p:sp>
        <p:nvSpPr>
          <p:cNvPr id="26" name="Text 24"/>
          <p:cNvSpPr/>
          <p:nvPr/>
        </p:nvSpPr>
        <p:spPr>
          <a:xfrm>
            <a:off x="7843266" y="3322320"/>
            <a:ext cx="2279142"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EXPERIENCE ― 18:00–20:00</a:t>
            </a:r>
            <a:endParaRPr lang="en-US" sz="1050" dirty="0"/>
          </a:p>
        </p:txBody>
      </p:sp>
      <p:sp>
        <p:nvSpPr>
          <p:cNvPr id="27" name="Text 25"/>
          <p:cNvSpPr/>
          <p:nvPr/>
        </p:nvSpPr>
        <p:spPr>
          <a:xfrm>
            <a:off x="7843266" y="3482340"/>
            <a:ext cx="2279142" cy="474345"/>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B1F で GroovMix 10th Anniversary。</a:t>
            </a:r>
            <a:pPr indent="0" marL="0">
              <a:lnSpc>
                <a:spcPct val="120000"/>
              </a:lnSpc>
              <a:buNone/>
            </a:pPr>
            <a:r>
              <a:rPr lang="en-US" sz="830" b="1" dirty="0">
                <a:solidFill>
                  <a:srgbClr val="000000"/>
                </a:solidFill>
                <a:latin typeface="Meiryo" pitchFamily="34" charset="0"/>
                <a:ea typeface="Meiryo" pitchFamily="34" charset="-122"/>
                <a:cs typeface="Meiryo" pitchFamily="34" charset="-120"/>
              </a:rPr>
              <a:t>昼に買った一足を履いて夜へ。</a:t>
            </a:r>
            <a:pPr indent="0" marL="0">
              <a:lnSpc>
                <a:spcPct val="120000"/>
              </a:lnSpc>
              <a:buNone/>
            </a:pPr>
            <a:r>
              <a:rPr lang="en-US" sz="830" dirty="0">
                <a:solidFill>
                  <a:srgbClr val="000000"/>
                </a:solidFill>
                <a:latin typeface="Meiryo" pitchFamily="34" charset="0"/>
                <a:ea typeface="Meiryo" pitchFamily="34" charset="-122"/>
                <a:cs typeface="Meiryo" pitchFamily="34" charset="-120"/>
              </a:rPr>
              <a:t>移動も体験の一部にする。</a:t>
            </a:r>
            <a:endParaRPr lang="en-US" sz="830" dirty="0"/>
          </a:p>
        </p:txBody>
      </p:sp>
      <p:pic>
        <p:nvPicPr>
          <p:cNvPr id="28" name="Image 0" descr="/Users/ikki/claudeproject/2faced-launch-day-v2/assets/img/sq03.jpg">    </p:cNvPr>
          <p:cNvPicPr>
            <a:picLocks noChangeAspect="1"/>
          </p:cNvPicPr>
          <p:nvPr/>
        </p:nvPicPr>
        <p:blipFill>
          <a:blip r:embed="rId1"/>
          <a:srcRect l="0" r="0" t="0" b="0"/>
          <a:stretch/>
        </p:blipFill>
        <p:spPr>
          <a:xfrm>
            <a:off x="566928" y="4212717"/>
            <a:ext cx="3112008" cy="2116165"/>
          </a:xfrm>
          <a:prstGeom prst="rect">
            <a:avLst/>
          </a:prstGeom>
        </p:spPr>
      </p:pic>
      <p:sp>
        <p:nvSpPr>
          <p:cNvPr id="29" name="Text 26"/>
          <p:cNvSpPr/>
          <p:nvPr/>
        </p:nvSpPr>
        <p:spPr>
          <a:xfrm>
            <a:off x="566928" y="6127714"/>
            <a:ext cx="2489606" cy="182880"/>
          </a:xfrm>
          <a:prstGeom prst="rect">
            <a:avLst/>
          </a:prstGeom>
          <a:solidFill>
            <a:srgbClr val="1E2B20"/>
          </a:solidFill>
          <a:ln/>
        </p:spPr>
        <p:txBody>
          <a:bodyPr wrap="square" lIns="25400" tIns="25400" rIns="25400" bIns="25400" rtlCol="0" anchor="ctr"/>
          <a:lstStyle/>
          <a:p>
            <a:pPr indent="0" marL="0">
              <a:buNone/>
            </a:pPr>
            <a:r>
              <a:rPr lang="en-US" sz="680" b="1" dirty="0">
                <a:solidFill>
                  <a:srgbClr val="FFFFFF"/>
                </a:solidFill>
                <a:latin typeface="Arial" pitchFamily="34" charset="0"/>
                <a:ea typeface="Arial" pitchFamily="34" charset="-122"/>
                <a:cs typeface="Arial" pitchFamily="34" charset="-120"/>
              </a:rPr>
              <a:t>Day — Buy</a:t>
            </a:r>
            <a:endParaRPr lang="en-US" sz="680" dirty="0"/>
          </a:p>
        </p:txBody>
      </p:sp>
      <p:pic>
        <p:nvPicPr>
          <p:cNvPr id="30" name="Image 1" descr="/Users/ikki/claudeproject/2faced-launch-day-v2/assets/img/sq01.jpg">    </p:cNvPr>
          <p:cNvPicPr>
            <a:picLocks noChangeAspect="1"/>
          </p:cNvPicPr>
          <p:nvPr/>
        </p:nvPicPr>
        <p:blipFill>
          <a:blip r:embed="rId2"/>
          <a:srcRect l="0" r="0" t="0" b="0"/>
          <a:stretch/>
        </p:blipFill>
        <p:spPr>
          <a:xfrm>
            <a:off x="3788664" y="4212717"/>
            <a:ext cx="3112008" cy="2116165"/>
          </a:xfrm>
          <a:prstGeom prst="rect">
            <a:avLst/>
          </a:prstGeom>
        </p:spPr>
      </p:pic>
      <p:sp>
        <p:nvSpPr>
          <p:cNvPr id="31" name="Text 27"/>
          <p:cNvSpPr/>
          <p:nvPr/>
        </p:nvSpPr>
        <p:spPr>
          <a:xfrm>
            <a:off x="3788664" y="6127714"/>
            <a:ext cx="2489606" cy="182880"/>
          </a:xfrm>
          <a:prstGeom prst="rect">
            <a:avLst/>
          </a:prstGeom>
          <a:solidFill>
            <a:srgbClr val="1E2B20"/>
          </a:solidFill>
          <a:ln/>
        </p:spPr>
        <p:txBody>
          <a:bodyPr wrap="square" lIns="25400" tIns="25400" rIns="25400" bIns="25400" rtlCol="0" anchor="ctr"/>
          <a:lstStyle/>
          <a:p>
            <a:pPr indent="0" marL="0">
              <a:buNone/>
            </a:pPr>
            <a:r>
              <a:rPr lang="en-US" sz="680" b="1" dirty="0">
                <a:solidFill>
                  <a:srgbClr val="FFFFFF"/>
                </a:solidFill>
                <a:latin typeface="Arial" pitchFamily="34" charset="0"/>
                <a:ea typeface="Arial" pitchFamily="34" charset="-122"/>
                <a:cs typeface="Arial" pitchFamily="34" charset="-120"/>
              </a:rPr>
              <a:t>Move</a:t>
            </a:r>
            <a:endParaRPr lang="en-US" sz="680" dirty="0"/>
          </a:p>
        </p:txBody>
      </p:sp>
      <p:pic>
        <p:nvPicPr>
          <p:cNvPr id="32" name="Image 2" descr="/Users/ikki/claudeproject/2faced-launch-day-v2/assets/img/sq05.jpg">    </p:cNvPr>
          <p:cNvPicPr>
            <a:picLocks noChangeAspect="1"/>
          </p:cNvPicPr>
          <p:nvPr/>
        </p:nvPicPr>
        <p:blipFill>
          <a:blip r:embed="rId3"/>
          <a:srcRect l="0" r="0" t="0" b="0"/>
          <a:stretch/>
        </p:blipFill>
        <p:spPr>
          <a:xfrm>
            <a:off x="7010400" y="4212717"/>
            <a:ext cx="3112008" cy="2116165"/>
          </a:xfrm>
          <a:prstGeom prst="rect">
            <a:avLst/>
          </a:prstGeom>
        </p:spPr>
      </p:pic>
      <p:sp>
        <p:nvSpPr>
          <p:cNvPr id="33" name="Text 28"/>
          <p:cNvSpPr/>
          <p:nvPr/>
        </p:nvSpPr>
        <p:spPr>
          <a:xfrm>
            <a:off x="7010400" y="6127714"/>
            <a:ext cx="2489606" cy="182880"/>
          </a:xfrm>
          <a:prstGeom prst="rect">
            <a:avLst/>
          </a:prstGeom>
          <a:solidFill>
            <a:srgbClr val="1E2B20"/>
          </a:solidFill>
          <a:ln/>
        </p:spPr>
        <p:txBody>
          <a:bodyPr wrap="square" lIns="25400" tIns="25400" rIns="25400" bIns="25400" rtlCol="0" anchor="ctr"/>
          <a:lstStyle/>
          <a:p>
            <a:pPr indent="0" marL="0">
              <a:buNone/>
            </a:pPr>
            <a:r>
              <a:rPr lang="en-US" sz="680" b="1" dirty="0">
                <a:solidFill>
                  <a:srgbClr val="FFFFFF"/>
                </a:solidFill>
                <a:latin typeface="Arial" pitchFamily="34" charset="0"/>
                <a:ea typeface="Arial" pitchFamily="34" charset="-122"/>
                <a:cs typeface="Arial" pitchFamily="34" charset="-120"/>
              </a:rPr>
              <a:t>Night — Experience</a:t>
            </a:r>
            <a:endParaRPr lang="en-US" sz="680" dirty="0"/>
          </a:p>
        </p:txBody>
      </p:sp>
      <p:sp>
        <p:nvSpPr>
          <p:cNvPr id="34" name="Shape 29"/>
          <p:cNvSpPr/>
          <p:nvPr/>
        </p:nvSpPr>
        <p:spPr>
          <a:xfrm>
            <a:off x="566928" y="6475186"/>
            <a:ext cx="32004" cy="415290"/>
          </a:xfrm>
          <a:prstGeom prst="rect">
            <a:avLst/>
          </a:prstGeom>
          <a:solidFill>
            <a:srgbClr val="2F7A4B"/>
          </a:solidFill>
          <a:ln/>
        </p:spPr>
      </p:sp>
      <p:sp>
        <p:nvSpPr>
          <p:cNvPr id="35" name="Text 30"/>
          <p:cNvSpPr/>
          <p:nvPr/>
        </p:nvSpPr>
        <p:spPr>
          <a:xfrm>
            <a:off x="685800" y="6475186"/>
            <a:ext cx="9409176" cy="415290"/>
          </a:xfrm>
          <a:prstGeom prst="rect">
            <a:avLst/>
          </a:prstGeom>
          <a:noFill/>
          <a:ln/>
        </p:spPr>
        <p:txBody>
          <a:bodyPr wrap="square" lIns="0" tIns="0" rIns="0" bIns="0" rtlCol="0" anchor="t"/>
          <a:lstStyle/>
          <a:p>
            <a:pPr indent="0" marL="0">
              <a:lnSpc>
                <a:spcPct val="120000"/>
              </a:lnSpc>
              <a:buNone/>
            </a:pPr>
            <a:r>
              <a:rPr lang="en-US" sz="850" b="1" dirty="0">
                <a:solidFill>
                  <a:srgbClr val="000000"/>
                </a:solidFill>
                <a:latin typeface="Meiryo" pitchFamily="34" charset="0"/>
                <a:ea typeface="Meiryo" pitchFamily="34" charset="-122"/>
                <a:cs typeface="Meiryo" pitchFamily="34" charset="-120"/>
              </a:rPr>
              <a:t>本書は ver.2（実施ベース版）です。</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支給の装飾企画案から判明した実データ——</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発売日 9/11（金）／実施時間 18:00–20:00／MID・LOW の2型／グリーン基調のカラー</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——を反映し、 さらに </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ご予算内で実施できる範囲まで装飾を絞り込みました（実施範囲は P.09）。</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未確定の事項には </a:t>
            </a:r>
            <a:pPr indent="0" marL="0">
              <a:lnSpc>
                <a:spcPct val="120000"/>
              </a:lnSpc>
              <a:buNone/>
            </a:pPr>
            <a:r>
              <a:rPr lang="en-US" sz="850" b="1" dirty="0">
                <a:solidFill>
                  <a:srgbClr val="2F7A4B"/>
                </a:solidFill>
                <a:latin typeface="Meiryo" pitchFamily="34" charset="0"/>
                <a:ea typeface="Meiryo" pitchFamily="34" charset="-122"/>
                <a:cs typeface="Meiryo" pitchFamily="34" charset="-120"/>
              </a:rPr>
              <a:t>［要確認］</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を付しています（一覧は P.22）。 </a:t>
            </a:r>
            <a:endParaRPr lang="en-US" sz="8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1E2B20"/>
        </a:solidFill>
      </p:bgPr>
    </p:bg>
    <p:spTree>
      <p:nvGrpSpPr>
        <p:cNvPr id="1" name=""/>
        <p:cNvGrpSpPr/>
        <p:nvPr/>
      </p:nvGrpSpPr>
      <p:grpSpPr>
        <a:xfrm>
          <a:off x="0" y="0"/>
          <a:ext cx="0" cy="0"/>
          <a:chOff x="0" y="0"/>
          <a:chExt cx="0" cy="0"/>
        </a:xfrm>
      </p:grpSpPr>
      <p:sp>
        <p:nvSpPr>
          <p:cNvPr id="2" name="Text 0"/>
          <p:cNvSpPr/>
          <p:nvPr/>
        </p:nvSpPr>
        <p:spPr>
          <a:xfrm>
            <a:off x="566928" y="475488"/>
            <a:ext cx="310896" cy="201168"/>
          </a:xfrm>
          <a:prstGeom prst="rect">
            <a:avLst/>
          </a:prstGeom>
          <a:noFill/>
          <a:ln/>
        </p:spPr>
        <p:txBody>
          <a:bodyPr wrap="square" lIns="0" tIns="0" rIns="0" bIns="0" rtlCol="0" anchor="ctr"/>
          <a:lstStyle/>
          <a:p>
            <a:pPr indent="0" marL="0">
              <a:buNone/>
            </a:pPr>
            <a:r>
              <a:rPr lang="en-US" sz="900" b="1" dirty="0">
                <a:solidFill>
                  <a:srgbClr val="E6DCC1"/>
                </a:solidFill>
                <a:latin typeface="Arial" pitchFamily="34" charset="0"/>
                <a:ea typeface="Arial" pitchFamily="34" charset="-122"/>
                <a:cs typeface="Arial" pitchFamily="34" charset="-120"/>
              </a:rPr>
              <a:t>18</a:t>
            </a:r>
            <a:endParaRPr lang="en-US" sz="900" dirty="0"/>
          </a:p>
        </p:txBody>
      </p:sp>
      <p:sp>
        <p:nvSpPr>
          <p:cNvPr id="3" name="Text 1"/>
          <p:cNvSpPr/>
          <p:nvPr/>
        </p:nvSpPr>
        <p:spPr>
          <a:xfrm>
            <a:off x="932688" y="402336"/>
            <a:ext cx="1627632" cy="292608"/>
          </a:xfrm>
          <a:prstGeom prst="rect">
            <a:avLst/>
          </a:prstGeom>
          <a:noFill/>
          <a:ln/>
        </p:spPr>
        <p:txBody>
          <a:bodyPr wrap="square" lIns="0" tIns="0" rIns="0" bIns="0" rtlCol="0" anchor="ctr"/>
          <a:lstStyle/>
          <a:p>
            <a:pPr indent="0" marL="0">
              <a:buNone/>
            </a:pPr>
            <a:r>
              <a:rPr lang="en-US" sz="1600" dirty="0">
                <a:solidFill>
                  <a:srgbClr val="F2F0E8"/>
                </a:solidFill>
                <a:latin typeface="Arial Black" pitchFamily="34" charset="0"/>
                <a:ea typeface="Arial Black" pitchFamily="34" charset="-122"/>
                <a:cs typeface="Arial Black" pitchFamily="34" charset="-120"/>
              </a:rPr>
              <a:t>CREATORS</a:t>
            </a:r>
            <a:endParaRPr lang="en-US" sz="1600" dirty="0"/>
          </a:p>
        </p:txBody>
      </p:sp>
      <p:sp>
        <p:nvSpPr>
          <p:cNvPr id="4" name="Text 2"/>
          <p:cNvSpPr/>
          <p:nvPr/>
        </p:nvSpPr>
        <p:spPr>
          <a:xfrm>
            <a:off x="2560320" y="475488"/>
            <a:ext cx="4206240" cy="219456"/>
          </a:xfrm>
          <a:prstGeom prst="rect">
            <a:avLst/>
          </a:prstGeom>
          <a:noFill/>
          <a:ln/>
        </p:spPr>
        <p:txBody>
          <a:bodyPr wrap="square" lIns="0" tIns="0" rIns="0" bIns="0" rtlCol="0" anchor="ctr"/>
          <a:lstStyle/>
          <a:p>
            <a:pPr indent="0" marL="0">
              <a:buNone/>
            </a:pPr>
            <a:r>
              <a:rPr lang="en-US" sz="950" dirty="0">
                <a:solidFill>
                  <a:srgbClr val="A9B3A9"/>
                </a:solidFill>
                <a:latin typeface="Meiryo" pitchFamily="34" charset="0"/>
                <a:ea typeface="Meiryo" pitchFamily="34" charset="-122"/>
                <a:cs typeface="Meiryo" pitchFamily="34" charset="-120"/>
              </a:rPr>
              <a:t>この日をつくっている人たち</a:t>
            </a:r>
            <a:endParaRPr lang="en-US" sz="950" dirty="0"/>
          </a:p>
        </p:txBody>
      </p:sp>
      <p:sp>
        <p:nvSpPr>
          <p:cNvPr id="5" name="Text 3"/>
          <p:cNvSpPr/>
          <p:nvPr/>
        </p:nvSpPr>
        <p:spPr>
          <a:xfrm>
            <a:off x="6830568" y="475488"/>
            <a:ext cx="3291840" cy="201168"/>
          </a:xfrm>
          <a:prstGeom prst="rect">
            <a:avLst/>
          </a:prstGeom>
          <a:noFill/>
          <a:ln/>
        </p:spPr>
        <p:txBody>
          <a:bodyPr wrap="square" lIns="0" tIns="0" rIns="0" bIns="0" rtlCol="0" anchor="ctr"/>
          <a:lstStyle/>
          <a:p>
            <a:pPr algn="r" indent="0" marL="0">
              <a:buNone/>
            </a:pPr>
            <a:r>
              <a:rPr lang="en-US" sz="800" b="1" spc="200" kern="0" dirty="0">
                <a:solidFill>
                  <a:srgbClr val="6B7A6D"/>
                </a:solidFill>
                <a:latin typeface="Arial" pitchFamily="34" charset="0"/>
                <a:ea typeface="Arial" pitchFamily="34" charset="-122"/>
                <a:cs typeface="Arial" pitchFamily="34" charset="-120"/>
              </a:rPr>
              <a:t>PRE-LAUNCH</a:t>
            </a:r>
            <a:endParaRPr lang="en-US" sz="800" dirty="0"/>
          </a:p>
        </p:txBody>
      </p:sp>
      <p:sp>
        <p:nvSpPr>
          <p:cNvPr id="6" name="Shape 4"/>
          <p:cNvSpPr/>
          <p:nvPr/>
        </p:nvSpPr>
        <p:spPr>
          <a:xfrm>
            <a:off x="566928" y="749808"/>
            <a:ext cx="9555480" cy="16459"/>
          </a:xfrm>
          <a:prstGeom prst="rect">
            <a:avLst/>
          </a:prstGeom>
          <a:solidFill>
            <a:srgbClr val="F2F0E8"/>
          </a:solidFill>
          <a:ln/>
        </p:spPr>
      </p:sp>
      <p:sp>
        <p:nvSpPr>
          <p:cNvPr id="7" name="Text 5"/>
          <p:cNvSpPr/>
          <p:nvPr/>
        </p:nvSpPr>
        <p:spPr>
          <a:xfrm>
            <a:off x="9482328" y="7159752"/>
            <a:ext cx="640080" cy="182880"/>
          </a:xfrm>
          <a:prstGeom prst="rect">
            <a:avLst/>
          </a:prstGeom>
          <a:noFill/>
          <a:ln/>
        </p:spPr>
        <p:txBody>
          <a:bodyPr wrap="square" lIns="0" tIns="0" rIns="0" bIns="0" rtlCol="0" anchor="ctr"/>
          <a:lstStyle/>
          <a:p>
            <a:pPr algn="r" indent="0" marL="0">
              <a:buNone/>
            </a:pPr>
            <a:r>
              <a:rPr lang="en-US" sz="800" b="1" spc="200" kern="0" dirty="0">
                <a:solidFill>
                  <a:srgbClr val="6B7A6D"/>
                </a:solidFill>
                <a:latin typeface="Arial" pitchFamily="34" charset="0"/>
                <a:ea typeface="Arial" pitchFamily="34" charset="-122"/>
                <a:cs typeface="Arial" pitchFamily="34" charset="-120"/>
              </a:rPr>
              <a:t>19</a:t>
            </a:r>
            <a:endParaRPr lang="en-US" sz="800" dirty="0"/>
          </a:p>
        </p:txBody>
      </p:sp>
      <p:sp>
        <p:nvSpPr>
          <p:cNvPr id="8" name="Text 6"/>
          <p:cNvSpPr/>
          <p:nvPr/>
        </p:nvSpPr>
        <p:spPr>
          <a:xfrm>
            <a:off x="566928" y="950976"/>
            <a:ext cx="9555480" cy="447040"/>
          </a:xfrm>
          <a:prstGeom prst="rect">
            <a:avLst/>
          </a:prstGeom>
          <a:noFill/>
          <a:ln/>
        </p:spPr>
        <p:txBody>
          <a:bodyPr wrap="square" lIns="0" tIns="0" rIns="0" bIns="0" rtlCol="0" anchor="t"/>
          <a:lstStyle/>
          <a:p>
            <a:pPr indent="0" marL="0">
              <a:lnSpc>
                <a:spcPct val="125000"/>
              </a:lnSpc>
              <a:buNone/>
            </a:pPr>
            <a:r>
              <a:rPr lang="en-US" sz="1100" dirty="0">
                <a:solidFill>
                  <a:srgbClr val="000000"/>
                </a:solidFill>
                <a:latin typeface="Meiryo" pitchFamily="34" charset="0"/>
                <a:ea typeface="Meiryo" pitchFamily="34" charset="-122"/>
                <a:cs typeface="Meiryo" pitchFamily="34" charset="-120"/>
              </a:rPr>
              <a:t> 当日を待たずに、ローンチデイはもう始まっています。 </a:t>
            </a:r>
            <a:pPr indent="0" marL="0">
              <a:lnSpc>
                <a:spcPct val="125000"/>
              </a:lnSpc>
              <a:buNone/>
            </a:pPr>
            <a:r>
              <a:rPr lang="en-US" sz="1100" b="1" dirty="0">
                <a:solidFill>
                  <a:srgbClr val="000000"/>
                </a:solidFill>
                <a:latin typeface="Meiryo" pitchFamily="34" charset="0"/>
                <a:ea typeface="Meiryo" pitchFamily="34" charset="-122"/>
                <a:cs typeface="Meiryo" pitchFamily="34" charset="-120"/>
              </a:rPr>
              <a:t>Swag Crew とクリス（クリスのバスケ日記）が、イベント前から SNS で 2FACED を発信中。</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 この助走を企画の一部として扱います。 </a:t>
            </a:r>
            <a:endParaRPr lang="en-US" sz="1100" dirty="0"/>
          </a:p>
        </p:txBody>
      </p:sp>
      <p:sp>
        <p:nvSpPr>
          <p:cNvPr id="9" name="Shape 7"/>
          <p:cNvSpPr/>
          <p:nvPr/>
        </p:nvSpPr>
        <p:spPr>
          <a:xfrm>
            <a:off x="566928" y="1489456"/>
            <a:ext cx="3087624" cy="18288"/>
          </a:xfrm>
          <a:prstGeom prst="rect">
            <a:avLst/>
          </a:prstGeom>
          <a:solidFill>
            <a:srgbClr val="F2F0E8"/>
          </a:solidFill>
          <a:ln/>
        </p:spPr>
      </p:sp>
      <p:sp>
        <p:nvSpPr>
          <p:cNvPr id="10" name="Text 8"/>
          <p:cNvSpPr/>
          <p:nvPr/>
        </p:nvSpPr>
        <p:spPr>
          <a:xfrm>
            <a:off x="566928" y="1562608"/>
            <a:ext cx="3087624" cy="146304"/>
          </a:xfrm>
          <a:prstGeom prst="rect">
            <a:avLst/>
          </a:prstGeom>
          <a:noFill/>
          <a:ln/>
        </p:spPr>
        <p:txBody>
          <a:bodyPr wrap="square" lIns="0" tIns="0" rIns="0" bIns="0" rtlCol="0" anchor="ctr"/>
          <a:lstStyle/>
          <a:p>
            <a:pPr indent="0" marL="0">
              <a:buNone/>
            </a:pPr>
            <a:r>
              <a:rPr lang="en-US" sz="750" b="1" spc="120" kern="0" dirty="0">
                <a:solidFill>
                  <a:srgbClr val="E6DCC1"/>
                </a:solidFill>
                <a:latin typeface="Arial" pitchFamily="34" charset="0"/>
                <a:ea typeface="Arial" pitchFamily="34" charset="-122"/>
                <a:cs typeface="Arial" pitchFamily="34" charset="-120"/>
              </a:rPr>
              <a:t>CREW / DAY</a:t>
            </a:r>
            <a:endParaRPr lang="en-US" sz="750" dirty="0"/>
          </a:p>
        </p:txBody>
      </p:sp>
      <p:sp>
        <p:nvSpPr>
          <p:cNvPr id="11" name="Text 9"/>
          <p:cNvSpPr/>
          <p:nvPr/>
        </p:nvSpPr>
        <p:spPr>
          <a:xfrm>
            <a:off x="566928" y="1745488"/>
            <a:ext cx="3087624" cy="160020"/>
          </a:xfrm>
          <a:prstGeom prst="rect">
            <a:avLst/>
          </a:prstGeom>
          <a:noFill/>
          <a:ln/>
        </p:spPr>
        <p:txBody>
          <a:bodyPr wrap="square" lIns="0" tIns="0" rIns="0" bIns="0" rtlCol="0" anchor="ctr"/>
          <a:lstStyle/>
          <a:p>
            <a:pPr indent="0" marL="0">
              <a:lnSpc>
                <a:spcPct val="100000"/>
              </a:lnSpc>
              <a:buNone/>
            </a:pPr>
            <a:r>
              <a:rPr lang="en-US" sz="1050" b="1" dirty="0">
                <a:solidFill>
                  <a:srgbClr val="F2F0E8"/>
                </a:solidFill>
                <a:latin typeface="Meiryo" pitchFamily="34" charset="0"/>
                <a:ea typeface="Meiryo" pitchFamily="34" charset="-122"/>
                <a:cs typeface="Meiryo" pitchFamily="34" charset="-120"/>
              </a:rPr>
              <a:t>SWAG CREW</a:t>
            </a:r>
            <a:endParaRPr lang="en-US" sz="1050" dirty="0"/>
          </a:p>
        </p:txBody>
      </p:sp>
      <p:sp>
        <p:nvSpPr>
          <p:cNvPr id="12" name="Text 10"/>
          <p:cNvSpPr/>
          <p:nvPr/>
        </p:nvSpPr>
        <p:spPr>
          <a:xfrm>
            <a:off x="566928" y="1905508"/>
            <a:ext cx="3087624" cy="474345"/>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イベント前から SNS で 2FACED を発信。当日は Gallery2 に来店し、Meet &amp; Greet で直接会える。</a:t>
            </a:r>
            <a:pPr indent="0" marL="0">
              <a:lnSpc>
                <a:spcPct val="120000"/>
              </a:lnSpc>
              <a:buNone/>
            </a:pPr>
            <a:r>
              <a:rPr lang="en-US" sz="830" b="1" dirty="0">
                <a:solidFill>
                  <a:srgbClr val="000000"/>
                </a:solidFill>
                <a:latin typeface="Meiryo" pitchFamily="34" charset="0"/>
                <a:ea typeface="Meiryo" pitchFamily="34" charset="-122"/>
                <a:cs typeface="Meiryo" pitchFamily="34" charset="-120"/>
              </a:rPr>
              <a:t>事前 PR と当日体験が同じ人でつながる</a:t>
            </a:r>
            <a:pPr indent="0" marL="0">
              <a:lnSpc>
                <a:spcPct val="120000"/>
              </a:lnSpc>
              <a:buNone/>
            </a:pPr>
            <a:r>
              <a:rPr lang="en-US" sz="830" dirty="0">
                <a:solidFill>
                  <a:srgbClr val="000000"/>
                </a:solidFill>
                <a:latin typeface="Meiryo" pitchFamily="34" charset="0"/>
                <a:ea typeface="Meiryo" pitchFamily="34" charset="-122"/>
                <a:cs typeface="Meiryo" pitchFamily="34" charset="-120"/>
              </a:rPr>
              <a:t>のが強み。</a:t>
            </a:r>
            <a:endParaRPr lang="en-US" sz="830" dirty="0"/>
          </a:p>
        </p:txBody>
      </p:sp>
      <p:sp>
        <p:nvSpPr>
          <p:cNvPr id="13" name="Shape 11"/>
          <p:cNvSpPr/>
          <p:nvPr/>
        </p:nvSpPr>
        <p:spPr>
          <a:xfrm>
            <a:off x="3800856" y="1489456"/>
            <a:ext cx="3087624" cy="18288"/>
          </a:xfrm>
          <a:prstGeom prst="rect">
            <a:avLst/>
          </a:prstGeom>
          <a:solidFill>
            <a:srgbClr val="F2F0E8"/>
          </a:solidFill>
          <a:ln/>
        </p:spPr>
      </p:sp>
      <p:sp>
        <p:nvSpPr>
          <p:cNvPr id="14" name="Text 12"/>
          <p:cNvSpPr/>
          <p:nvPr/>
        </p:nvSpPr>
        <p:spPr>
          <a:xfrm>
            <a:off x="3800856" y="1562608"/>
            <a:ext cx="3087624" cy="146304"/>
          </a:xfrm>
          <a:prstGeom prst="rect">
            <a:avLst/>
          </a:prstGeom>
          <a:noFill/>
          <a:ln/>
        </p:spPr>
        <p:txBody>
          <a:bodyPr wrap="square" lIns="0" tIns="0" rIns="0" bIns="0" rtlCol="0" anchor="ctr"/>
          <a:lstStyle/>
          <a:p>
            <a:pPr indent="0" marL="0">
              <a:buNone/>
            </a:pPr>
            <a:r>
              <a:rPr lang="en-US" sz="750" b="1" spc="120" kern="0" dirty="0">
                <a:solidFill>
                  <a:srgbClr val="E6DCC1"/>
                </a:solidFill>
                <a:latin typeface="Arial" pitchFamily="34" charset="0"/>
                <a:ea typeface="Arial" pitchFamily="34" charset="-122"/>
                <a:cs typeface="Arial" pitchFamily="34" charset="-120"/>
              </a:rPr>
              <a:t>クリスのバスケ日記</a:t>
            </a:r>
            <a:endParaRPr lang="en-US" sz="750" dirty="0"/>
          </a:p>
        </p:txBody>
      </p:sp>
      <p:sp>
        <p:nvSpPr>
          <p:cNvPr id="15" name="Text 13"/>
          <p:cNvSpPr/>
          <p:nvPr/>
        </p:nvSpPr>
        <p:spPr>
          <a:xfrm>
            <a:off x="3800856" y="1745488"/>
            <a:ext cx="3087624" cy="160020"/>
          </a:xfrm>
          <a:prstGeom prst="rect">
            <a:avLst/>
          </a:prstGeom>
          <a:noFill/>
          <a:ln/>
        </p:spPr>
        <p:txBody>
          <a:bodyPr wrap="square" lIns="0" tIns="0" rIns="0" bIns="0" rtlCol="0" anchor="ctr"/>
          <a:lstStyle/>
          <a:p>
            <a:pPr indent="0" marL="0">
              <a:lnSpc>
                <a:spcPct val="100000"/>
              </a:lnSpc>
              <a:buNone/>
            </a:pPr>
            <a:r>
              <a:rPr lang="en-US" sz="1050" b="1" dirty="0">
                <a:solidFill>
                  <a:srgbClr val="F2F0E8"/>
                </a:solidFill>
                <a:latin typeface="Meiryo" pitchFamily="34" charset="0"/>
                <a:ea typeface="Meiryo" pitchFamily="34" charset="-122"/>
                <a:cs typeface="Meiryo" pitchFamily="34" charset="-120"/>
              </a:rPr>
              <a:t>クリス</a:t>
            </a:r>
            <a:endParaRPr lang="en-US" sz="1050" dirty="0"/>
          </a:p>
        </p:txBody>
      </p:sp>
      <p:sp>
        <p:nvSpPr>
          <p:cNvPr id="16" name="Text 14"/>
          <p:cNvSpPr/>
          <p:nvPr/>
        </p:nvSpPr>
        <p:spPr>
          <a:xfrm>
            <a:off x="3800856" y="1905508"/>
            <a:ext cx="3087624" cy="474345"/>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バスケの日常を届けてきた発信者。競技側の目線から 2FACED を語れることで、「中身はバッシュ」という説明の難しい部分を担保できる。</a:t>
            </a:r>
            <a:endParaRPr lang="en-US" sz="830" dirty="0"/>
          </a:p>
        </p:txBody>
      </p:sp>
      <p:sp>
        <p:nvSpPr>
          <p:cNvPr id="17" name="Shape 15"/>
          <p:cNvSpPr/>
          <p:nvPr/>
        </p:nvSpPr>
        <p:spPr>
          <a:xfrm>
            <a:off x="7034784" y="1489456"/>
            <a:ext cx="3087624" cy="18288"/>
          </a:xfrm>
          <a:prstGeom prst="rect">
            <a:avLst/>
          </a:prstGeom>
          <a:solidFill>
            <a:srgbClr val="F2F0E8"/>
          </a:solidFill>
          <a:ln/>
        </p:spPr>
      </p:sp>
      <p:sp>
        <p:nvSpPr>
          <p:cNvPr id="18" name="Text 16"/>
          <p:cNvSpPr/>
          <p:nvPr/>
        </p:nvSpPr>
        <p:spPr>
          <a:xfrm>
            <a:off x="7034784" y="1562608"/>
            <a:ext cx="3087624" cy="146304"/>
          </a:xfrm>
          <a:prstGeom prst="rect">
            <a:avLst/>
          </a:prstGeom>
          <a:noFill/>
          <a:ln/>
        </p:spPr>
        <p:txBody>
          <a:bodyPr wrap="square" lIns="0" tIns="0" rIns="0" bIns="0" rtlCol="0" anchor="ctr"/>
          <a:lstStyle/>
          <a:p>
            <a:pPr indent="0" marL="0">
              <a:buNone/>
            </a:pPr>
            <a:r>
              <a:rPr lang="en-US" sz="750" b="1" spc="120" kern="0" dirty="0">
                <a:solidFill>
                  <a:srgbClr val="E6DCC1"/>
                </a:solidFill>
                <a:latin typeface="Arial" pitchFamily="34" charset="0"/>
                <a:ea typeface="Arial" pitchFamily="34" charset="-122"/>
                <a:cs typeface="Arial" pitchFamily="34" charset="-120"/>
              </a:rPr>
              <a:t>SPECIAL GUEST</a:t>
            </a:r>
            <a:endParaRPr lang="en-US" sz="750" dirty="0"/>
          </a:p>
        </p:txBody>
      </p:sp>
      <p:sp>
        <p:nvSpPr>
          <p:cNvPr id="19" name="Text 17"/>
          <p:cNvSpPr/>
          <p:nvPr/>
        </p:nvSpPr>
        <p:spPr>
          <a:xfrm>
            <a:off x="7034784" y="1745488"/>
            <a:ext cx="3087624" cy="160020"/>
          </a:xfrm>
          <a:prstGeom prst="rect">
            <a:avLst/>
          </a:prstGeom>
          <a:noFill/>
          <a:ln/>
        </p:spPr>
        <p:txBody>
          <a:bodyPr wrap="square" lIns="0" tIns="0" rIns="0" bIns="0" rtlCol="0" anchor="ctr"/>
          <a:lstStyle/>
          <a:p>
            <a:pPr indent="0" marL="0">
              <a:lnSpc>
                <a:spcPct val="100000"/>
              </a:lnSpc>
              <a:buNone/>
            </a:pPr>
            <a:r>
              <a:rPr lang="en-US" sz="1050" b="1" dirty="0">
                <a:solidFill>
                  <a:srgbClr val="F2F0E8"/>
                </a:solidFill>
                <a:latin typeface="Meiryo" pitchFamily="34" charset="0"/>
                <a:ea typeface="Meiryo" pitchFamily="34" charset="-122"/>
                <a:cs typeface="Meiryo" pitchFamily="34" charset="-120"/>
              </a:rPr>
              <a:t>COMING SOON</a:t>
            </a:r>
            <a:endParaRPr lang="en-US" sz="1050" dirty="0"/>
          </a:p>
        </p:txBody>
      </p:sp>
      <p:sp>
        <p:nvSpPr>
          <p:cNvPr id="20" name="Text 18"/>
          <p:cNvSpPr/>
          <p:nvPr/>
        </p:nvSpPr>
        <p:spPr>
          <a:xfrm>
            <a:off x="7034784" y="1905508"/>
            <a:ext cx="3087624" cy="316230"/>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追加のゲストは決まり次第、SNS でお知らせします。本書では出演者としての掲載は行いません。</a:t>
            </a:r>
            <a:pPr indent="0" marL="0">
              <a:lnSpc>
                <a:spcPct val="120000"/>
              </a:lnSpc>
              <a:buNone/>
            </a:pPr>
            <a:r>
              <a:rPr lang="en-US" sz="830" b="1" dirty="0">
                <a:solidFill>
                  <a:srgbClr val="2F7A4B"/>
                </a:solidFill>
                <a:latin typeface="Meiryo" pitchFamily="34" charset="0"/>
                <a:ea typeface="Meiryo" pitchFamily="34" charset="-122"/>
                <a:cs typeface="Meiryo" pitchFamily="34" charset="-120"/>
              </a:rPr>
              <a:t>［要確認］</a:t>
            </a:r>
            <a:endParaRPr lang="en-US" sz="830" dirty="0"/>
          </a:p>
        </p:txBody>
      </p:sp>
      <p:sp>
        <p:nvSpPr>
          <p:cNvPr id="21" name="Text 19"/>
          <p:cNvSpPr/>
          <p:nvPr/>
        </p:nvSpPr>
        <p:spPr>
          <a:xfrm>
            <a:off x="566928" y="2635885"/>
            <a:ext cx="4649724" cy="226377"/>
          </a:xfrm>
          <a:prstGeom prst="rect">
            <a:avLst/>
          </a:prstGeom>
          <a:noFill/>
          <a:ln/>
        </p:spPr>
        <p:txBody>
          <a:bodyPr wrap="square" lIns="0" tIns="0" rIns="0" bIns="0" rtlCol="0" anchor="ctr"/>
          <a:lstStyle/>
          <a:p>
            <a:pPr indent="0" marL="0">
              <a:buNone/>
            </a:pPr>
            <a:r>
              <a:rPr lang="en-US" sz="1150" b="1" dirty="0">
                <a:solidFill>
                  <a:srgbClr val="F2F0E8"/>
                </a:solidFill>
                <a:latin typeface="Meiryo" pitchFamily="34" charset="0"/>
                <a:ea typeface="Meiryo" pitchFamily="34" charset="-122"/>
                <a:cs typeface="Meiryo" pitchFamily="34" charset="-120"/>
              </a:rPr>
              <a:t>SNS を「当日の一部」にする</a:t>
            </a:r>
            <a:endParaRPr lang="en-US" sz="1150" dirty="0"/>
          </a:p>
        </p:txBody>
      </p:sp>
      <p:sp>
        <p:nvSpPr>
          <p:cNvPr id="22" name="Text 20"/>
          <p:cNvSpPr/>
          <p:nvPr/>
        </p:nvSpPr>
        <p:spPr>
          <a:xfrm>
            <a:off x="566928" y="2917127"/>
            <a:ext cx="4649724" cy="579120"/>
          </a:xfrm>
          <a:prstGeom prst="rect">
            <a:avLst/>
          </a:prstGeom>
          <a:noFill/>
          <a:ln/>
        </p:spPr>
        <p:txBody>
          <a:bodyPr wrap="square" lIns="0" tIns="0" rIns="0" bIns="0" rtlCol="0" anchor="t"/>
          <a:lstStyle/>
          <a:p>
            <a:pPr indent="0" marL="0">
              <a:lnSpc>
                <a:spcPct val="125000"/>
              </a:lnSpc>
              <a:buNone/>
            </a:pPr>
            <a:r>
              <a:rPr lang="en-US" sz="950" dirty="0">
                <a:solidFill>
                  <a:srgbClr val="000000"/>
                </a:solidFill>
                <a:latin typeface="Meiryo" pitchFamily="34" charset="0"/>
                <a:ea typeface="Meiryo" pitchFamily="34" charset="-122"/>
                <a:cs typeface="Meiryo" pitchFamily="34" charset="-120"/>
              </a:rPr>
              <a:t> 事前の発信を告知で終わらせず、</a:t>
            </a:r>
            <a:pPr indent="0" marL="0">
              <a:lnSpc>
                <a:spcPct val="125000"/>
              </a:lnSpc>
              <a:buNone/>
            </a:pPr>
            <a:r>
              <a:rPr lang="en-US" sz="950" b="1" dirty="0">
                <a:solidFill>
                  <a:srgbClr val="000000"/>
                </a:solidFill>
                <a:latin typeface="Meiryo" pitchFamily="34" charset="0"/>
                <a:ea typeface="Meiryo" pitchFamily="34" charset="-122"/>
                <a:cs typeface="Meiryo" pitchFamily="34" charset="-120"/>
              </a:rPr>
              <a:t>当日の会場コンテンツと接続</a:t>
            </a:r>
            <a:pPr indent="0" marL="0">
              <a:lnSpc>
                <a:spcPct val="125000"/>
              </a:lnSpc>
              <a:buNone/>
            </a:pPr>
            <a:r>
              <a:rPr lang="en-US" sz="950" dirty="0">
                <a:solidFill>
                  <a:srgbClr val="000000"/>
                </a:solidFill>
                <a:latin typeface="Meiryo" pitchFamily="34" charset="0"/>
                <a:ea typeface="Meiryo" pitchFamily="34" charset="-122"/>
                <a:cs typeface="Meiryo" pitchFamily="34" charset="-120"/>
              </a:rPr>
              <a:t>します。 昼に撮った一枚と夜に撮った一枚が並ぶことで、投稿そのものが 「COURT × STREET」の説明になります。 </a:t>
            </a:r>
            <a:endParaRPr lang="en-US" sz="950" dirty="0"/>
          </a:p>
        </p:txBody>
      </p:sp>
      <p:sp>
        <p:nvSpPr>
          <p:cNvPr id="23" name="Text 21"/>
          <p:cNvSpPr/>
          <p:nvPr/>
        </p:nvSpPr>
        <p:spPr>
          <a:xfrm>
            <a:off x="5472684" y="2635885"/>
            <a:ext cx="4649724" cy="226377"/>
          </a:xfrm>
          <a:prstGeom prst="rect">
            <a:avLst/>
          </a:prstGeom>
          <a:noFill/>
          <a:ln/>
        </p:spPr>
        <p:txBody>
          <a:bodyPr wrap="square" lIns="0" tIns="0" rIns="0" bIns="0" rtlCol="0" anchor="ctr"/>
          <a:lstStyle/>
          <a:p>
            <a:pPr indent="0" marL="0">
              <a:buNone/>
            </a:pPr>
            <a:r>
              <a:rPr lang="en-US" sz="1150" b="1" dirty="0">
                <a:solidFill>
                  <a:srgbClr val="F2F0E8"/>
                </a:solidFill>
                <a:latin typeface="Meiryo" pitchFamily="34" charset="0"/>
                <a:ea typeface="Meiryo" pitchFamily="34" charset="-122"/>
                <a:cs typeface="Meiryo" pitchFamily="34" charset="-120"/>
              </a:rPr>
              <a:t>ハッシュタグ（案）</a:t>
            </a:r>
            <a:endParaRPr lang="en-US" sz="1150" dirty="0"/>
          </a:p>
        </p:txBody>
      </p:sp>
      <p:sp>
        <p:nvSpPr>
          <p:cNvPr id="24" name="Text 22"/>
          <p:cNvSpPr/>
          <p:nvPr/>
        </p:nvSpPr>
        <p:spPr>
          <a:xfrm>
            <a:off x="5472684" y="2917127"/>
            <a:ext cx="4649724" cy="193040"/>
          </a:xfrm>
          <a:prstGeom prst="rect">
            <a:avLst/>
          </a:prstGeom>
          <a:noFill/>
          <a:ln/>
        </p:spPr>
        <p:txBody>
          <a:bodyPr wrap="square" lIns="0" tIns="0" rIns="0" bIns="0" rtlCol="0" anchor="t"/>
          <a:lstStyle/>
          <a:p>
            <a:pPr indent="0" marL="0">
              <a:lnSpc>
                <a:spcPct val="125000"/>
              </a:lnSpc>
              <a:buNone/>
            </a:pPr>
            <a:r>
              <a:rPr lang="en-US" sz="950" dirty="0">
                <a:solidFill>
                  <a:srgbClr val="000000"/>
                </a:solidFill>
                <a:latin typeface="Meiryo" pitchFamily="34" charset="0"/>
                <a:ea typeface="Meiryo" pitchFamily="34" charset="-122"/>
                <a:cs typeface="Meiryo" pitchFamily="34" charset="-120"/>
              </a:rPr>
              <a:t>#2FACED</a:t>
            </a:r>
            <a:endParaRPr lang="en-US" sz="950" dirty="0"/>
          </a:p>
        </p:txBody>
      </p:sp>
      <p:sp>
        <p:nvSpPr>
          <p:cNvPr id="25" name="Text 23"/>
          <p:cNvSpPr/>
          <p:nvPr/>
        </p:nvSpPr>
        <p:spPr>
          <a:xfrm>
            <a:off x="5472684" y="3201607"/>
            <a:ext cx="4649724" cy="193040"/>
          </a:xfrm>
          <a:prstGeom prst="rect">
            <a:avLst/>
          </a:prstGeom>
          <a:noFill/>
          <a:ln/>
        </p:spPr>
        <p:txBody>
          <a:bodyPr wrap="square" lIns="0" tIns="0" rIns="0" bIns="0" rtlCol="0" anchor="t"/>
          <a:lstStyle/>
          <a:p>
            <a:pPr indent="0" marL="0">
              <a:lnSpc>
                <a:spcPct val="125000"/>
              </a:lnSpc>
              <a:buNone/>
            </a:pPr>
            <a:r>
              <a:rPr lang="en-US" sz="950" dirty="0">
                <a:solidFill>
                  <a:srgbClr val="000000"/>
                </a:solidFill>
                <a:latin typeface="Meiryo" pitchFamily="34" charset="0"/>
                <a:ea typeface="Meiryo" pitchFamily="34" charset="-122"/>
                <a:cs typeface="Meiryo" pitchFamily="34" charset="-120"/>
              </a:rPr>
              <a:t>#CONVERSEBASKETBALL</a:t>
            </a:r>
            <a:endParaRPr lang="en-US" sz="950" dirty="0"/>
          </a:p>
        </p:txBody>
      </p:sp>
      <p:sp>
        <p:nvSpPr>
          <p:cNvPr id="26" name="Text 24"/>
          <p:cNvSpPr/>
          <p:nvPr/>
        </p:nvSpPr>
        <p:spPr>
          <a:xfrm>
            <a:off x="5472684" y="3486087"/>
            <a:ext cx="4649724" cy="193040"/>
          </a:xfrm>
          <a:prstGeom prst="rect">
            <a:avLst/>
          </a:prstGeom>
          <a:noFill/>
          <a:ln/>
        </p:spPr>
        <p:txBody>
          <a:bodyPr wrap="square" lIns="0" tIns="0" rIns="0" bIns="0" rtlCol="0" anchor="t"/>
          <a:lstStyle/>
          <a:p>
            <a:pPr indent="0" marL="0">
              <a:lnSpc>
                <a:spcPct val="125000"/>
              </a:lnSpc>
              <a:buNone/>
            </a:pPr>
            <a:r>
              <a:rPr lang="en-US" sz="950" dirty="0">
                <a:solidFill>
                  <a:srgbClr val="000000"/>
                </a:solidFill>
                <a:latin typeface="Meiryo" pitchFamily="34" charset="0"/>
                <a:ea typeface="Meiryo" pitchFamily="34" charset="-122"/>
                <a:cs typeface="Meiryo" pitchFamily="34" charset="-120"/>
              </a:rPr>
              <a:t>#LAUNCHDAY0911</a:t>
            </a:r>
            <a:endParaRPr lang="en-US" sz="950" dirty="0"/>
          </a:p>
        </p:txBody>
      </p:sp>
      <p:sp>
        <p:nvSpPr>
          <p:cNvPr id="27" name="Text 25"/>
          <p:cNvSpPr/>
          <p:nvPr/>
        </p:nvSpPr>
        <p:spPr>
          <a:xfrm>
            <a:off x="5472684" y="3770566"/>
            <a:ext cx="4649724" cy="193040"/>
          </a:xfrm>
          <a:prstGeom prst="rect">
            <a:avLst/>
          </a:prstGeom>
          <a:noFill/>
          <a:ln/>
        </p:spPr>
        <p:txBody>
          <a:bodyPr wrap="square" lIns="0" tIns="0" rIns="0" bIns="0" rtlCol="0" anchor="t"/>
          <a:lstStyle/>
          <a:p>
            <a:pPr indent="0" marL="0">
              <a:lnSpc>
                <a:spcPct val="125000"/>
              </a:lnSpc>
              <a:buNone/>
            </a:pPr>
            <a:r>
              <a:rPr lang="en-US" sz="950" dirty="0">
                <a:solidFill>
                  <a:srgbClr val="000000"/>
                </a:solidFill>
                <a:latin typeface="Meiryo" pitchFamily="34" charset="0"/>
                <a:ea typeface="Meiryo" pitchFamily="34" charset="-122"/>
                <a:cs typeface="Meiryo" pitchFamily="34" charset="-120"/>
              </a:rPr>
              <a:t>#GROOVMIX10TH</a:t>
            </a:r>
            <a:endParaRPr lang="en-US" sz="950" dirty="0"/>
          </a:p>
        </p:txBody>
      </p:sp>
      <p:sp>
        <p:nvSpPr>
          <p:cNvPr id="28" name="Shape 26"/>
          <p:cNvSpPr/>
          <p:nvPr/>
        </p:nvSpPr>
        <p:spPr>
          <a:xfrm>
            <a:off x="5472684" y="4055047"/>
            <a:ext cx="32004" cy="256032"/>
          </a:xfrm>
          <a:prstGeom prst="rect">
            <a:avLst/>
          </a:prstGeom>
          <a:solidFill>
            <a:srgbClr val="3C4B40"/>
          </a:solidFill>
          <a:ln/>
        </p:spPr>
      </p:sp>
      <p:sp>
        <p:nvSpPr>
          <p:cNvPr id="29" name="Text 27"/>
          <p:cNvSpPr/>
          <p:nvPr/>
        </p:nvSpPr>
        <p:spPr>
          <a:xfrm>
            <a:off x="5591556" y="4055047"/>
            <a:ext cx="4503420" cy="256032"/>
          </a:xfrm>
          <a:prstGeom prst="rect">
            <a:avLst/>
          </a:prstGeom>
          <a:noFill/>
          <a:ln/>
        </p:spPr>
        <p:txBody>
          <a:bodyPr wrap="square" lIns="0" tIns="0" rIns="0" bIns="0" rtlCol="0" anchor="t"/>
          <a:lstStyle/>
          <a:p>
            <a:pPr indent="0" marL="0">
              <a:lnSpc>
                <a:spcPct val="120000"/>
              </a:lnSpc>
              <a:buNone/>
            </a:pPr>
            <a:r>
              <a:rPr lang="en-US" sz="850" dirty="0">
                <a:solidFill>
                  <a:srgbClr val="000000"/>
                </a:solidFill>
                <a:latin typeface="Meiryo" pitchFamily="34" charset="0"/>
                <a:ea typeface="Meiryo" pitchFamily="34" charset="-122"/>
                <a:cs typeface="Meiryo" pitchFamily="34" charset="-120"/>
              </a:rPr>
              <a:t>タグは本提案時点の案です。既存の運用がある場合はそちらに合わせます。</a:t>
            </a:r>
            <a:pPr indent="0" marL="0">
              <a:lnSpc>
                <a:spcPct val="120000"/>
              </a:lnSpc>
              <a:buNone/>
            </a:pPr>
            <a:r>
              <a:rPr lang="en-US" sz="850" b="1" dirty="0">
                <a:solidFill>
                  <a:srgbClr val="2F7A4B"/>
                </a:solidFill>
                <a:latin typeface="Meiryo" pitchFamily="34" charset="0"/>
                <a:ea typeface="Meiryo" pitchFamily="34" charset="-122"/>
                <a:cs typeface="Meiryo" pitchFamily="34" charset="-120"/>
              </a:rPr>
              <a:t>［要確認］</a:t>
            </a:r>
            <a:endParaRPr lang="en-US" sz="8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75488"/>
            <a:ext cx="310896" cy="201168"/>
          </a:xfrm>
          <a:prstGeom prst="rect">
            <a:avLst/>
          </a:prstGeom>
          <a:noFill/>
          <a:ln/>
        </p:spPr>
        <p:txBody>
          <a:bodyPr wrap="square" lIns="0" tIns="0" rIns="0" bIns="0" rtlCol="0" anchor="ctr"/>
          <a:lstStyle/>
          <a:p>
            <a:pPr indent="0" marL="0">
              <a:buNone/>
            </a:pPr>
            <a:r>
              <a:rPr lang="en-US" sz="900" b="1" dirty="0">
                <a:solidFill>
                  <a:srgbClr val="2F7A4B"/>
                </a:solidFill>
                <a:latin typeface="Arial" pitchFamily="34" charset="0"/>
                <a:ea typeface="Arial" pitchFamily="34" charset="-122"/>
                <a:cs typeface="Arial" pitchFamily="34" charset="-120"/>
              </a:rPr>
              <a:t>19</a:t>
            </a:r>
            <a:endParaRPr lang="en-US" sz="900" dirty="0"/>
          </a:p>
        </p:txBody>
      </p:sp>
      <p:sp>
        <p:nvSpPr>
          <p:cNvPr id="3" name="Text 1"/>
          <p:cNvSpPr/>
          <p:nvPr/>
        </p:nvSpPr>
        <p:spPr>
          <a:xfrm>
            <a:off x="932688" y="402336"/>
            <a:ext cx="2359152" cy="292608"/>
          </a:xfrm>
          <a:prstGeom prst="rect">
            <a:avLst/>
          </a:prstGeom>
          <a:noFill/>
          <a:ln/>
        </p:spPr>
        <p:txBody>
          <a:bodyPr wrap="square" lIns="0" tIns="0" rIns="0" bIns="0" rtlCol="0" anchor="ctr"/>
          <a:lstStyle/>
          <a:p>
            <a:pPr indent="0" marL="0">
              <a:buNone/>
            </a:pPr>
            <a:r>
              <a:rPr lang="en-US" sz="1600" dirty="0">
                <a:solidFill>
                  <a:srgbClr val="16211A"/>
                </a:solidFill>
                <a:latin typeface="Arial Black" pitchFamily="34" charset="0"/>
                <a:ea typeface="Arial Black" pitchFamily="34" charset="-122"/>
                <a:cs typeface="Arial Black" pitchFamily="34" charset="-120"/>
              </a:rPr>
              <a:t>COMMUNICATION</a:t>
            </a:r>
            <a:endParaRPr lang="en-US" sz="1600" dirty="0"/>
          </a:p>
        </p:txBody>
      </p:sp>
      <p:sp>
        <p:nvSpPr>
          <p:cNvPr id="4" name="Text 2"/>
          <p:cNvSpPr/>
          <p:nvPr/>
        </p:nvSpPr>
        <p:spPr>
          <a:xfrm>
            <a:off x="3291840" y="475488"/>
            <a:ext cx="4206240" cy="219456"/>
          </a:xfrm>
          <a:prstGeom prst="rect">
            <a:avLst/>
          </a:prstGeom>
          <a:noFill/>
          <a:ln/>
        </p:spPr>
        <p:txBody>
          <a:bodyPr wrap="square" lIns="0" tIns="0" rIns="0" bIns="0" rtlCol="0" anchor="ctr"/>
          <a:lstStyle/>
          <a:p>
            <a:pPr indent="0" marL="0">
              <a:buNone/>
            </a:pPr>
            <a:r>
              <a:rPr lang="en-US" sz="950" dirty="0">
                <a:solidFill>
                  <a:srgbClr val="4C5850"/>
                </a:solidFill>
                <a:latin typeface="Meiryo" pitchFamily="34" charset="0"/>
                <a:ea typeface="Meiryo" pitchFamily="34" charset="-122"/>
                <a:cs typeface="Meiryo" pitchFamily="34" charset="-120"/>
              </a:rPr>
              <a:t>告知と拡散の設計</a:t>
            </a:r>
            <a:endParaRPr lang="en-US" sz="950" dirty="0"/>
          </a:p>
        </p:txBody>
      </p:sp>
      <p:sp>
        <p:nvSpPr>
          <p:cNvPr id="5" name="Text 3"/>
          <p:cNvSpPr/>
          <p:nvPr/>
        </p:nvSpPr>
        <p:spPr>
          <a:xfrm>
            <a:off x="6830568" y="475488"/>
            <a:ext cx="3291840" cy="201168"/>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BEFORE / DURING / AFTER</a:t>
            </a:r>
            <a:endParaRPr lang="en-US" sz="800" dirty="0"/>
          </a:p>
        </p:txBody>
      </p:sp>
      <p:sp>
        <p:nvSpPr>
          <p:cNvPr id="6" name="Shape 4"/>
          <p:cNvSpPr/>
          <p:nvPr/>
        </p:nvSpPr>
        <p:spPr>
          <a:xfrm>
            <a:off x="566928" y="749808"/>
            <a:ext cx="9555480" cy="16459"/>
          </a:xfrm>
          <a:prstGeom prst="rect">
            <a:avLst/>
          </a:prstGeom>
          <a:solidFill>
            <a:srgbClr val="16211A"/>
          </a:solidFill>
          <a:ln/>
        </p:spPr>
      </p:sp>
      <p:sp>
        <p:nvSpPr>
          <p:cNvPr id="7" name="Text 5"/>
          <p:cNvSpPr/>
          <p:nvPr/>
        </p:nvSpPr>
        <p:spPr>
          <a:xfrm>
            <a:off x="9482328" y="7159752"/>
            <a:ext cx="640080" cy="182880"/>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20</a:t>
            </a:r>
            <a:endParaRPr lang="en-US" sz="800" dirty="0"/>
          </a:p>
        </p:txBody>
      </p:sp>
      <p:sp>
        <p:nvSpPr>
          <p:cNvPr id="8" name="Text 6"/>
          <p:cNvSpPr/>
          <p:nvPr/>
        </p:nvSpPr>
        <p:spPr>
          <a:xfrm>
            <a:off x="566928" y="950976"/>
            <a:ext cx="9555480" cy="223520"/>
          </a:xfrm>
          <a:prstGeom prst="rect">
            <a:avLst/>
          </a:prstGeom>
          <a:noFill/>
          <a:ln/>
        </p:spPr>
        <p:txBody>
          <a:bodyPr wrap="square" lIns="0" tIns="0" rIns="0" bIns="0" rtlCol="0" anchor="t"/>
          <a:lstStyle/>
          <a:p>
            <a:pPr indent="0" marL="0">
              <a:lnSpc>
                <a:spcPct val="125000"/>
              </a:lnSpc>
              <a:buNone/>
            </a:pPr>
            <a:r>
              <a:rPr lang="en-US" sz="1100" dirty="0">
                <a:solidFill>
                  <a:srgbClr val="000000"/>
                </a:solidFill>
                <a:latin typeface="Meiryo" pitchFamily="34" charset="0"/>
                <a:ea typeface="Meiryo" pitchFamily="34" charset="-122"/>
                <a:cs typeface="Meiryo" pitchFamily="34" charset="-120"/>
              </a:rPr>
              <a:t> 「一日限り」であることが最大の武器です。</a:t>
            </a:r>
            <a:pPr indent="0" marL="0">
              <a:lnSpc>
                <a:spcPct val="125000"/>
              </a:lnSpc>
              <a:buNone/>
            </a:pPr>
            <a:r>
              <a:rPr lang="en-US" sz="1100" b="1" dirty="0">
                <a:solidFill>
                  <a:srgbClr val="000000"/>
                </a:solidFill>
                <a:latin typeface="Meiryo" pitchFamily="34" charset="0"/>
                <a:ea typeface="Meiryo" pitchFamily="34" charset="-122"/>
                <a:cs typeface="Meiryo" pitchFamily="34" charset="-120"/>
              </a:rPr>
              <a:t>日付そのものを広告物として扱い</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 </a:t>
            </a:r>
            <a:pPr indent="0" marL="0">
              <a:lnSpc>
                <a:spcPct val="125000"/>
              </a:lnSpc>
              <a:buNone/>
            </a:pPr>
            <a:r>
              <a:rPr lang="en-US" sz="1100" dirty="0">
                <a:solidFill>
                  <a:srgbClr val="2F7A4B"/>
                </a:solidFill>
                <a:latin typeface="Meiryo" pitchFamily="34" charset="0"/>
                <a:ea typeface="Meiryo" pitchFamily="34" charset="-122"/>
                <a:cs typeface="Meiryo" pitchFamily="34" charset="-120"/>
              </a:rPr>
              <a:t>09.11 という数字を全ての接点で先に置きます。</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 </a:t>
            </a:r>
            <a:endParaRPr lang="en-US" sz="1100" dirty="0"/>
          </a:p>
        </p:txBody>
      </p:sp>
      <p:sp>
        <p:nvSpPr>
          <p:cNvPr id="9" name="Shape 7"/>
          <p:cNvSpPr/>
          <p:nvPr/>
        </p:nvSpPr>
        <p:spPr>
          <a:xfrm>
            <a:off x="566928" y="1265936"/>
            <a:ext cx="3051048" cy="2704465"/>
          </a:xfrm>
          <a:prstGeom prst="rect">
            <a:avLst/>
          </a:prstGeom>
          <a:solidFill>
            <a:srgbClr val="FFFFFF"/>
          </a:solidFill>
          <a:ln w="19050">
            <a:solidFill>
              <a:srgbClr val="2F7A4B"/>
            </a:solidFill>
            <a:prstDash val="solid"/>
          </a:ln>
        </p:spPr>
      </p:sp>
      <p:sp>
        <p:nvSpPr>
          <p:cNvPr id="10" name="Shape 8"/>
          <p:cNvSpPr/>
          <p:nvPr/>
        </p:nvSpPr>
        <p:spPr>
          <a:xfrm>
            <a:off x="722376" y="1412240"/>
            <a:ext cx="1490472" cy="173736"/>
          </a:xfrm>
          <a:prstGeom prst="rect">
            <a:avLst/>
          </a:prstGeom>
          <a:solidFill>
            <a:srgbClr val="2F7A4B"/>
          </a:solidFill>
          <a:ln/>
        </p:spPr>
      </p:sp>
      <p:sp>
        <p:nvSpPr>
          <p:cNvPr id="11" name="Text 9"/>
          <p:cNvSpPr/>
          <p:nvPr/>
        </p:nvSpPr>
        <p:spPr>
          <a:xfrm>
            <a:off x="722376" y="1412240"/>
            <a:ext cx="1490472" cy="173736"/>
          </a:xfrm>
          <a:prstGeom prst="rect">
            <a:avLst/>
          </a:prstGeom>
          <a:noFill/>
          <a:ln/>
        </p:spPr>
        <p:txBody>
          <a:bodyPr wrap="square" lIns="0" tIns="0" rIns="0" bIns="0" rtlCol="0" anchor="ctr"/>
          <a:lstStyle/>
          <a:p>
            <a:pPr algn="ctr" indent="0" marL="0">
              <a:buNone/>
            </a:pPr>
            <a:r>
              <a:rPr lang="en-US" sz="750" b="1" dirty="0">
                <a:solidFill>
                  <a:srgbClr val="FFFFFF"/>
                </a:solidFill>
                <a:latin typeface="Meiryo" pitchFamily="34" charset="0"/>
                <a:ea typeface="Meiryo" pitchFamily="34" charset="-122"/>
                <a:cs typeface="Meiryo" pitchFamily="34" charset="-120"/>
              </a:rPr>
              <a:t>Before ／ 事前</a:t>
            </a:r>
            <a:endParaRPr lang="en-US" sz="750" dirty="0"/>
          </a:p>
        </p:txBody>
      </p:sp>
      <p:sp>
        <p:nvSpPr>
          <p:cNvPr id="12" name="Text 10"/>
          <p:cNvSpPr/>
          <p:nvPr/>
        </p:nvSpPr>
        <p:spPr>
          <a:xfrm>
            <a:off x="722376" y="1631696"/>
            <a:ext cx="2740152" cy="174625"/>
          </a:xfrm>
          <a:prstGeom prst="rect">
            <a:avLst/>
          </a:prstGeom>
          <a:noFill/>
          <a:ln/>
        </p:spPr>
        <p:txBody>
          <a:bodyPr wrap="square" lIns="0" tIns="0" rIns="0" bIns="0" rtlCol="0" anchor="ctr"/>
          <a:lstStyle/>
          <a:p>
            <a:pPr indent="0" marL="0">
              <a:buNone/>
            </a:pPr>
            <a:r>
              <a:rPr lang="en-US" sz="1100" b="1" dirty="0">
                <a:solidFill>
                  <a:srgbClr val="16211A"/>
                </a:solidFill>
                <a:latin typeface="Meiryo" pitchFamily="34" charset="0"/>
                <a:ea typeface="Meiryo" pitchFamily="34" charset="-122"/>
                <a:cs typeface="Meiryo" pitchFamily="34" charset="-120"/>
              </a:rPr>
              <a:t>日付だけを、先に刷り込む</a:t>
            </a:r>
            <a:endParaRPr lang="en-US" sz="1100" dirty="0"/>
          </a:p>
        </p:txBody>
      </p:sp>
      <p:sp>
        <p:nvSpPr>
          <p:cNvPr id="13" name="Text 11"/>
          <p:cNvSpPr/>
          <p:nvPr/>
        </p:nvSpPr>
        <p:spPr>
          <a:xfrm>
            <a:off x="722376" y="1861185"/>
            <a:ext cx="2740152" cy="316738"/>
          </a:xfrm>
          <a:prstGeom prst="rect">
            <a:avLst/>
          </a:prstGeom>
          <a:noFill/>
          <a:ln/>
        </p:spPr>
        <p:txBody>
          <a:bodyPr wrap="square" lIns="0" tIns="0" rIns="0" bIns="0" rtlCol="0" anchor="t"/>
          <a:lstStyle/>
          <a:p>
            <a:pPr marL="342900" indent="-342900">
              <a:lnSpc>
                <a:spcPct val="120000"/>
              </a:lnSpc>
              <a:buSzPct val="100000"/>
              <a:buChar char="•"/>
            </a:pPr>
            <a:r>
              <a:rPr lang="en-US" sz="860" dirty="0">
                <a:solidFill>
                  <a:srgbClr val="000000"/>
                </a:solidFill>
                <a:latin typeface="Meiryo" pitchFamily="34" charset="0"/>
                <a:ea typeface="Meiryo" pitchFamily="34" charset="-122"/>
                <a:cs typeface="Meiryo" pitchFamily="34" charset="-120"/>
              </a:rPr>
              <a:t>ティザーは</a:t>
            </a:r>
            <a:pPr indent="0" marL="0">
              <a:lnSpc>
                <a:spcPct val="120000"/>
              </a:lnSpc>
              <a:buNone/>
            </a:pPr>
            <a:r>
              <a:rPr lang="en-US" sz="860" b="1" dirty="0">
                <a:solidFill>
                  <a:srgbClr val="000000"/>
                </a:solidFill>
                <a:latin typeface="Meiryo" pitchFamily="34" charset="0"/>
                <a:ea typeface="Meiryo" pitchFamily="34" charset="-122"/>
                <a:cs typeface="Meiryo" pitchFamily="34" charset="-120"/>
              </a:rPr>
              <a:t>商品カットと 09.11 のみ</a:t>
            </a:r>
            <a:pPr indent="0" marL="0">
              <a:lnSpc>
                <a:spcPct val="120000"/>
              </a:lnSpc>
              <a:buNone/>
            </a:pPr>
            <a:r>
              <a:rPr lang="en-US" sz="860" dirty="0">
                <a:solidFill>
                  <a:srgbClr val="000000"/>
                </a:solidFill>
                <a:latin typeface="Meiryo" pitchFamily="34" charset="0"/>
                <a:ea typeface="Meiryo" pitchFamily="34" charset="-122"/>
                <a:cs typeface="Meiryo" pitchFamily="34" charset="-120"/>
              </a:rPr>
              <a:t>。内容は出さない</a:t>
            </a:r>
            <a:endParaRPr lang="en-US" sz="860" dirty="0"/>
          </a:p>
        </p:txBody>
      </p:sp>
      <p:sp>
        <p:nvSpPr>
          <p:cNvPr id="14" name="Text 12"/>
          <p:cNvSpPr/>
          <p:nvPr/>
        </p:nvSpPr>
        <p:spPr>
          <a:xfrm>
            <a:off x="722376" y="2223643"/>
            <a:ext cx="2740152" cy="316738"/>
          </a:xfrm>
          <a:prstGeom prst="rect">
            <a:avLst/>
          </a:prstGeom>
          <a:noFill/>
          <a:ln/>
        </p:spPr>
        <p:txBody>
          <a:bodyPr wrap="square" lIns="0" tIns="0" rIns="0" bIns="0" rtlCol="0" anchor="t"/>
          <a:lstStyle/>
          <a:p>
            <a:pPr marL="342900" indent="-342900">
              <a:lnSpc>
                <a:spcPct val="120000"/>
              </a:lnSpc>
              <a:buSzPct val="100000"/>
              <a:buChar char="•"/>
            </a:pPr>
            <a:r>
              <a:rPr lang="en-US" sz="860" dirty="0">
                <a:solidFill>
                  <a:srgbClr val="000000"/>
                </a:solidFill>
                <a:latin typeface="Meiryo" pitchFamily="34" charset="0"/>
                <a:ea typeface="Meiryo" pitchFamily="34" charset="-122"/>
                <a:cs typeface="Meiryo" pitchFamily="34" charset="-120"/>
              </a:rPr>
              <a:t>Swag Crew／クリスの発信を軸に、当日への助走をつくる</a:t>
            </a:r>
            <a:endParaRPr lang="en-US" sz="860" dirty="0"/>
          </a:p>
        </p:txBody>
      </p:sp>
      <p:sp>
        <p:nvSpPr>
          <p:cNvPr id="15" name="Text 13"/>
          <p:cNvSpPr/>
          <p:nvPr/>
        </p:nvSpPr>
        <p:spPr>
          <a:xfrm>
            <a:off x="722376" y="2586101"/>
            <a:ext cx="2740152" cy="316738"/>
          </a:xfrm>
          <a:prstGeom prst="rect">
            <a:avLst/>
          </a:prstGeom>
          <a:noFill/>
          <a:ln/>
        </p:spPr>
        <p:txBody>
          <a:bodyPr wrap="square" lIns="0" tIns="0" rIns="0" bIns="0" rtlCol="0" anchor="t"/>
          <a:lstStyle/>
          <a:p>
            <a:pPr marL="342900" indent="-342900">
              <a:lnSpc>
                <a:spcPct val="120000"/>
              </a:lnSpc>
              <a:buSzPct val="100000"/>
              <a:buChar char="•"/>
            </a:pPr>
            <a:r>
              <a:rPr lang="en-US" sz="860" dirty="0">
                <a:solidFill>
                  <a:srgbClr val="000000"/>
                </a:solidFill>
                <a:latin typeface="Meiryo" pitchFamily="34" charset="0"/>
                <a:ea typeface="Meiryo" pitchFamily="34" charset="-122"/>
                <a:cs typeface="Meiryo" pitchFamily="34" charset="-120"/>
              </a:rPr>
              <a:t>解禁のタイミングで、昼＝Gallery2／夜＝Kinetics B1F の二部構成を発表</a:t>
            </a:r>
            <a:endParaRPr lang="en-US" sz="860" dirty="0"/>
          </a:p>
        </p:txBody>
      </p:sp>
      <p:sp>
        <p:nvSpPr>
          <p:cNvPr id="16" name="Text 14"/>
          <p:cNvSpPr/>
          <p:nvPr/>
        </p:nvSpPr>
        <p:spPr>
          <a:xfrm>
            <a:off x="722376" y="2948559"/>
            <a:ext cx="2740152" cy="158369"/>
          </a:xfrm>
          <a:prstGeom prst="rect">
            <a:avLst/>
          </a:prstGeom>
          <a:noFill/>
          <a:ln/>
        </p:spPr>
        <p:txBody>
          <a:bodyPr wrap="square" lIns="0" tIns="0" rIns="0" bIns="0" rtlCol="0" anchor="t"/>
          <a:lstStyle/>
          <a:p>
            <a:pPr marL="342900" indent="-342900">
              <a:lnSpc>
                <a:spcPct val="120000"/>
              </a:lnSpc>
              <a:buSzPct val="100000"/>
              <a:buChar char="•"/>
            </a:pPr>
            <a:r>
              <a:rPr lang="en-US" sz="860" dirty="0">
                <a:solidFill>
                  <a:srgbClr val="000000"/>
                </a:solidFill>
                <a:latin typeface="Meiryo" pitchFamily="34" charset="0"/>
                <a:ea typeface="Meiryo" pitchFamily="34" charset="-122"/>
                <a:cs typeface="Meiryo" pitchFamily="34" charset="-120"/>
              </a:rPr>
              <a:t>GroovMix 10th 側の告知と相互に接続する</a:t>
            </a:r>
            <a:endParaRPr lang="en-US" sz="860" dirty="0"/>
          </a:p>
        </p:txBody>
      </p:sp>
      <p:sp>
        <p:nvSpPr>
          <p:cNvPr id="17" name="Text 15"/>
          <p:cNvSpPr/>
          <p:nvPr/>
        </p:nvSpPr>
        <p:spPr>
          <a:xfrm>
            <a:off x="722376" y="3152648"/>
            <a:ext cx="2740152" cy="158369"/>
          </a:xfrm>
          <a:prstGeom prst="rect">
            <a:avLst/>
          </a:prstGeom>
          <a:noFill/>
          <a:ln/>
        </p:spPr>
        <p:txBody>
          <a:bodyPr wrap="square" lIns="0" tIns="0" rIns="0" bIns="0" rtlCol="0" anchor="t"/>
          <a:lstStyle/>
          <a:p>
            <a:pPr marL="342900" indent="-342900">
              <a:lnSpc>
                <a:spcPct val="120000"/>
              </a:lnSpc>
              <a:buSzPct val="100000"/>
              <a:buChar char="•"/>
            </a:pPr>
            <a:r>
              <a:rPr lang="en-US" sz="860" dirty="0">
                <a:solidFill>
                  <a:srgbClr val="000000"/>
                </a:solidFill>
                <a:latin typeface="Meiryo" pitchFamily="34" charset="0"/>
                <a:ea typeface="Meiryo" pitchFamily="34" charset="-122"/>
                <a:cs typeface="Meiryo" pitchFamily="34" charset="-120"/>
              </a:rPr>
              <a:t>「B1F のみ使用」を告知段階から明記する</a:t>
            </a:r>
            <a:endParaRPr lang="en-US" sz="860" dirty="0"/>
          </a:p>
        </p:txBody>
      </p:sp>
      <p:sp>
        <p:nvSpPr>
          <p:cNvPr id="18" name="Shape 16"/>
          <p:cNvSpPr/>
          <p:nvPr/>
        </p:nvSpPr>
        <p:spPr>
          <a:xfrm>
            <a:off x="722376" y="3393313"/>
            <a:ext cx="2740152" cy="7315"/>
          </a:xfrm>
          <a:prstGeom prst="rect">
            <a:avLst/>
          </a:prstGeom>
          <a:solidFill>
            <a:srgbClr val="ECE6D8"/>
          </a:solidFill>
          <a:ln/>
        </p:spPr>
      </p:sp>
      <p:sp>
        <p:nvSpPr>
          <p:cNvPr id="19" name="Text 17"/>
          <p:cNvSpPr/>
          <p:nvPr/>
        </p:nvSpPr>
        <p:spPr>
          <a:xfrm>
            <a:off x="722376" y="3448177"/>
            <a:ext cx="2740152" cy="321056"/>
          </a:xfrm>
          <a:prstGeom prst="rect">
            <a:avLst/>
          </a:prstGeom>
          <a:noFill/>
          <a:ln/>
        </p:spPr>
        <p:txBody>
          <a:bodyPr wrap="square" lIns="0" tIns="0" rIns="0" bIns="0" rtlCol="0" anchor="t"/>
          <a:lstStyle/>
          <a:p>
            <a:pPr indent="0" marL="0">
              <a:lnSpc>
                <a:spcPct val="120000"/>
              </a:lnSpc>
              <a:buNone/>
            </a:pPr>
            <a:r>
              <a:rPr lang="en-US" sz="800" b="1" dirty="0">
                <a:solidFill>
                  <a:srgbClr val="000000"/>
                </a:solidFill>
                <a:latin typeface="Meiryo" pitchFamily="34" charset="0"/>
                <a:ea typeface="Meiryo" pitchFamily="34" charset="-122"/>
                <a:cs typeface="Meiryo" pitchFamily="34" charset="-120"/>
              </a:rPr>
              <a:t>狙い</a:t>
            </a:r>
            <a:pPr indent="0" marL="0">
              <a:lnSpc>
                <a:spcPct val="120000"/>
              </a:lnSpc>
              <a:buNone/>
            </a:pPr>
            <a:r>
              <a:rPr lang="en-US" sz="800" dirty="0">
                <a:solidFill>
                  <a:srgbClr val="000000"/>
                </a:solidFill>
                <a:latin typeface="Meiryo" pitchFamily="34" charset="0"/>
                <a:ea typeface="Meiryo" pitchFamily="34" charset="-122"/>
                <a:cs typeface="Meiryo" pitchFamily="34" charset="-120"/>
              </a:rPr>
              <a:t>日付を先に覚えさせ、内容は後から乗せる。予定を空けさせることを最優先にする。</a:t>
            </a:r>
            <a:endParaRPr lang="en-US" sz="800" dirty="0"/>
          </a:p>
        </p:txBody>
      </p:sp>
      <p:sp>
        <p:nvSpPr>
          <p:cNvPr id="20" name="Shape 18"/>
          <p:cNvSpPr/>
          <p:nvPr/>
        </p:nvSpPr>
        <p:spPr>
          <a:xfrm>
            <a:off x="3819144" y="1265936"/>
            <a:ext cx="3051048" cy="2183638"/>
          </a:xfrm>
          <a:prstGeom prst="rect">
            <a:avLst/>
          </a:prstGeom>
          <a:solidFill>
            <a:srgbClr val="FFFFFF"/>
          </a:solidFill>
          <a:ln w="9525">
            <a:solidFill>
              <a:srgbClr val="D8CFB6"/>
            </a:solidFill>
            <a:prstDash val="solid"/>
          </a:ln>
        </p:spPr>
      </p:sp>
      <p:sp>
        <p:nvSpPr>
          <p:cNvPr id="21" name="Shape 19"/>
          <p:cNvSpPr/>
          <p:nvPr/>
        </p:nvSpPr>
        <p:spPr>
          <a:xfrm>
            <a:off x="3974592" y="1412240"/>
            <a:ext cx="1490472" cy="173736"/>
          </a:xfrm>
          <a:prstGeom prst="rect">
            <a:avLst/>
          </a:prstGeom>
          <a:solidFill>
            <a:srgbClr val="8B9189"/>
          </a:solidFill>
          <a:ln/>
        </p:spPr>
      </p:sp>
      <p:sp>
        <p:nvSpPr>
          <p:cNvPr id="22" name="Text 20"/>
          <p:cNvSpPr/>
          <p:nvPr/>
        </p:nvSpPr>
        <p:spPr>
          <a:xfrm>
            <a:off x="3974592" y="1412240"/>
            <a:ext cx="1490472" cy="173736"/>
          </a:xfrm>
          <a:prstGeom prst="rect">
            <a:avLst/>
          </a:prstGeom>
          <a:noFill/>
          <a:ln/>
        </p:spPr>
        <p:txBody>
          <a:bodyPr wrap="square" lIns="0" tIns="0" rIns="0" bIns="0" rtlCol="0" anchor="ctr"/>
          <a:lstStyle/>
          <a:p>
            <a:pPr algn="ctr" indent="0" marL="0">
              <a:buNone/>
            </a:pPr>
            <a:r>
              <a:rPr lang="en-US" sz="750" b="1" dirty="0">
                <a:solidFill>
                  <a:srgbClr val="FFFFFF"/>
                </a:solidFill>
                <a:latin typeface="Meiryo" pitchFamily="34" charset="0"/>
                <a:ea typeface="Meiryo" pitchFamily="34" charset="-122"/>
                <a:cs typeface="Meiryo" pitchFamily="34" charset="-120"/>
              </a:rPr>
              <a:t>During ／ 当日</a:t>
            </a:r>
            <a:endParaRPr lang="en-US" sz="750" dirty="0"/>
          </a:p>
        </p:txBody>
      </p:sp>
      <p:sp>
        <p:nvSpPr>
          <p:cNvPr id="23" name="Text 21"/>
          <p:cNvSpPr/>
          <p:nvPr/>
        </p:nvSpPr>
        <p:spPr>
          <a:xfrm>
            <a:off x="3974592" y="1631696"/>
            <a:ext cx="2740152" cy="174625"/>
          </a:xfrm>
          <a:prstGeom prst="rect">
            <a:avLst/>
          </a:prstGeom>
          <a:noFill/>
          <a:ln/>
        </p:spPr>
        <p:txBody>
          <a:bodyPr wrap="square" lIns="0" tIns="0" rIns="0" bIns="0" rtlCol="0" anchor="ctr"/>
          <a:lstStyle/>
          <a:p>
            <a:pPr indent="0" marL="0">
              <a:buNone/>
            </a:pPr>
            <a:r>
              <a:rPr lang="en-US" sz="1100" b="1" dirty="0">
                <a:solidFill>
                  <a:srgbClr val="16211A"/>
                </a:solidFill>
                <a:latin typeface="Meiryo" pitchFamily="34" charset="0"/>
                <a:ea typeface="Meiryo" pitchFamily="34" charset="-122"/>
                <a:cs typeface="Meiryo" pitchFamily="34" charset="-120"/>
              </a:rPr>
              <a:t>昼と夜を、対で撮らせる</a:t>
            </a:r>
            <a:endParaRPr lang="en-US" sz="1100" dirty="0"/>
          </a:p>
        </p:txBody>
      </p:sp>
      <p:sp>
        <p:nvSpPr>
          <p:cNvPr id="24" name="Text 22"/>
          <p:cNvSpPr/>
          <p:nvPr/>
        </p:nvSpPr>
        <p:spPr>
          <a:xfrm>
            <a:off x="3974592" y="1861185"/>
            <a:ext cx="2740152" cy="158369"/>
          </a:xfrm>
          <a:prstGeom prst="rect">
            <a:avLst/>
          </a:prstGeom>
          <a:noFill/>
          <a:ln/>
        </p:spPr>
        <p:txBody>
          <a:bodyPr wrap="square" lIns="0" tIns="0" rIns="0" bIns="0" rtlCol="0" anchor="t"/>
          <a:lstStyle/>
          <a:p>
            <a:pPr marL="342900" indent="-342900">
              <a:lnSpc>
                <a:spcPct val="120000"/>
              </a:lnSpc>
              <a:buSzPct val="100000"/>
              <a:buChar char="•"/>
            </a:pPr>
            <a:r>
              <a:rPr lang="en-US" sz="860" dirty="0">
                <a:solidFill>
                  <a:srgbClr val="000000"/>
                </a:solidFill>
                <a:latin typeface="Meiryo" pitchFamily="34" charset="0"/>
                <a:ea typeface="Meiryo" pitchFamily="34" charset="-122"/>
                <a:cs typeface="Meiryo" pitchFamily="34" charset="-120"/>
              </a:rPr>
              <a:t>昼の Gallery2 で「今夜の続き」を全員に伝える</a:t>
            </a:r>
            <a:endParaRPr lang="en-US" sz="860" dirty="0"/>
          </a:p>
        </p:txBody>
      </p:sp>
      <p:sp>
        <p:nvSpPr>
          <p:cNvPr id="25" name="Text 23"/>
          <p:cNvSpPr/>
          <p:nvPr/>
        </p:nvSpPr>
        <p:spPr>
          <a:xfrm>
            <a:off x="3974592" y="2065274"/>
            <a:ext cx="2740152" cy="316738"/>
          </a:xfrm>
          <a:prstGeom prst="rect">
            <a:avLst/>
          </a:prstGeom>
          <a:noFill/>
          <a:ln/>
        </p:spPr>
        <p:txBody>
          <a:bodyPr wrap="square" lIns="0" tIns="0" rIns="0" bIns="0" rtlCol="0" anchor="t"/>
          <a:lstStyle/>
          <a:p>
            <a:pPr marL="342900" indent="-342900">
              <a:lnSpc>
                <a:spcPct val="120000"/>
              </a:lnSpc>
              <a:buSzPct val="100000"/>
              <a:buChar char="•"/>
            </a:pPr>
            <a:r>
              <a:rPr lang="en-US" sz="860" dirty="0">
                <a:solidFill>
                  <a:srgbClr val="000000"/>
                </a:solidFill>
                <a:latin typeface="Meiryo" pitchFamily="34" charset="0"/>
                <a:ea typeface="Meiryo" pitchFamily="34" charset="-122"/>
                <a:cs typeface="Meiryo" pitchFamily="34" charset="-120"/>
              </a:rPr>
              <a:t>昼／夜それぞれで撮影ポイントを用意し、</a:t>
            </a:r>
            <a:pPr indent="0" marL="0">
              <a:lnSpc>
                <a:spcPct val="120000"/>
              </a:lnSpc>
              <a:buNone/>
            </a:pPr>
            <a:r>
              <a:rPr lang="en-US" sz="860" b="1" dirty="0">
                <a:solidFill>
                  <a:srgbClr val="000000"/>
                </a:solidFill>
                <a:latin typeface="Meiryo" pitchFamily="34" charset="0"/>
                <a:ea typeface="Meiryo" pitchFamily="34" charset="-122"/>
                <a:cs typeface="Meiryo" pitchFamily="34" charset="-120"/>
              </a:rPr>
              <a:t>2枚が対になる</a:t>
            </a:r>
            <a:pPr indent="0" marL="0">
              <a:lnSpc>
                <a:spcPct val="120000"/>
              </a:lnSpc>
              <a:buNone/>
            </a:pPr>
            <a:r>
              <a:rPr lang="en-US" sz="860" dirty="0">
                <a:solidFill>
                  <a:srgbClr val="000000"/>
                </a:solidFill>
                <a:latin typeface="Meiryo" pitchFamily="34" charset="0"/>
                <a:ea typeface="Meiryo" pitchFamily="34" charset="-122"/>
                <a:cs typeface="Meiryo" pitchFamily="34" charset="-120"/>
              </a:rPr>
              <a:t>ようにする</a:t>
            </a:r>
            <a:endParaRPr lang="en-US" sz="860" dirty="0"/>
          </a:p>
        </p:txBody>
      </p:sp>
      <p:sp>
        <p:nvSpPr>
          <p:cNvPr id="26" name="Text 24"/>
          <p:cNvSpPr/>
          <p:nvPr/>
        </p:nvSpPr>
        <p:spPr>
          <a:xfrm>
            <a:off x="3974592" y="2427732"/>
            <a:ext cx="2740152" cy="158369"/>
          </a:xfrm>
          <a:prstGeom prst="rect">
            <a:avLst/>
          </a:prstGeom>
          <a:noFill/>
          <a:ln/>
        </p:spPr>
        <p:txBody>
          <a:bodyPr wrap="square" lIns="0" tIns="0" rIns="0" bIns="0" rtlCol="0" anchor="t"/>
          <a:lstStyle/>
          <a:p>
            <a:pPr marL="342900" indent="-342900">
              <a:lnSpc>
                <a:spcPct val="120000"/>
              </a:lnSpc>
              <a:buSzPct val="100000"/>
              <a:buChar char="•"/>
            </a:pPr>
            <a:r>
              <a:rPr lang="en-US" sz="860" dirty="0">
                <a:solidFill>
                  <a:srgbClr val="000000"/>
                </a:solidFill>
                <a:latin typeface="Meiryo" pitchFamily="34" charset="0"/>
                <a:ea typeface="Meiryo" pitchFamily="34" charset="-122"/>
                <a:cs typeface="Meiryo" pitchFamily="34" charset="-120"/>
              </a:rPr>
              <a:t>ハッシュタグは会場の出口側にのみ大きく掲出</a:t>
            </a:r>
            <a:endParaRPr lang="en-US" sz="860" dirty="0"/>
          </a:p>
        </p:txBody>
      </p:sp>
      <p:sp>
        <p:nvSpPr>
          <p:cNvPr id="27" name="Text 25"/>
          <p:cNvSpPr/>
          <p:nvPr/>
        </p:nvSpPr>
        <p:spPr>
          <a:xfrm>
            <a:off x="3974592" y="2631821"/>
            <a:ext cx="2740152" cy="158369"/>
          </a:xfrm>
          <a:prstGeom prst="rect">
            <a:avLst/>
          </a:prstGeom>
          <a:noFill/>
          <a:ln/>
        </p:spPr>
        <p:txBody>
          <a:bodyPr wrap="square" lIns="0" tIns="0" rIns="0" bIns="0" rtlCol="0" anchor="t"/>
          <a:lstStyle/>
          <a:p>
            <a:pPr marL="342900" indent="-342900">
              <a:lnSpc>
                <a:spcPct val="120000"/>
              </a:lnSpc>
              <a:buSzPct val="100000"/>
              <a:buChar char="•"/>
            </a:pPr>
            <a:r>
              <a:rPr lang="en-US" sz="860" dirty="0">
                <a:solidFill>
                  <a:srgbClr val="000000"/>
                </a:solidFill>
                <a:latin typeface="Meiryo" pitchFamily="34" charset="0"/>
                <a:ea typeface="Meiryo" pitchFamily="34" charset="-122"/>
                <a:cs typeface="Meiryo" pitchFamily="34" charset="-120"/>
              </a:rPr>
              <a:t>夜は購入の有無を問わず参加できることを明示する</a:t>
            </a:r>
            <a:endParaRPr lang="en-US" sz="860" dirty="0"/>
          </a:p>
        </p:txBody>
      </p:sp>
      <p:sp>
        <p:nvSpPr>
          <p:cNvPr id="28" name="Shape 26"/>
          <p:cNvSpPr/>
          <p:nvPr/>
        </p:nvSpPr>
        <p:spPr>
          <a:xfrm>
            <a:off x="3974592" y="2872486"/>
            <a:ext cx="2740152" cy="7315"/>
          </a:xfrm>
          <a:prstGeom prst="rect">
            <a:avLst/>
          </a:prstGeom>
          <a:solidFill>
            <a:srgbClr val="ECE6D8"/>
          </a:solidFill>
          <a:ln/>
        </p:spPr>
      </p:sp>
      <p:sp>
        <p:nvSpPr>
          <p:cNvPr id="29" name="Text 27"/>
          <p:cNvSpPr/>
          <p:nvPr/>
        </p:nvSpPr>
        <p:spPr>
          <a:xfrm>
            <a:off x="3974592" y="2927350"/>
            <a:ext cx="2740152" cy="321056"/>
          </a:xfrm>
          <a:prstGeom prst="rect">
            <a:avLst/>
          </a:prstGeom>
          <a:noFill/>
          <a:ln/>
        </p:spPr>
        <p:txBody>
          <a:bodyPr wrap="square" lIns="0" tIns="0" rIns="0" bIns="0" rtlCol="0" anchor="t"/>
          <a:lstStyle/>
          <a:p>
            <a:pPr indent="0" marL="0">
              <a:lnSpc>
                <a:spcPct val="120000"/>
              </a:lnSpc>
              <a:buNone/>
            </a:pPr>
            <a:r>
              <a:rPr lang="en-US" sz="800" b="1" dirty="0">
                <a:solidFill>
                  <a:srgbClr val="000000"/>
                </a:solidFill>
                <a:latin typeface="Meiryo" pitchFamily="34" charset="0"/>
                <a:ea typeface="Meiryo" pitchFamily="34" charset="-122"/>
                <a:cs typeface="Meiryo" pitchFamily="34" charset="-120"/>
              </a:rPr>
              <a:t>狙い</a:t>
            </a:r>
            <a:pPr indent="0" marL="0">
              <a:lnSpc>
                <a:spcPct val="120000"/>
              </a:lnSpc>
              <a:buNone/>
            </a:pPr>
            <a:r>
              <a:rPr lang="en-US" sz="800" dirty="0">
                <a:solidFill>
                  <a:srgbClr val="000000"/>
                </a:solidFill>
                <a:latin typeface="Meiryo" pitchFamily="34" charset="0"/>
                <a:ea typeface="Meiryo" pitchFamily="34" charset="-122"/>
                <a:cs typeface="Meiryo" pitchFamily="34" charset="-120"/>
              </a:rPr>
              <a:t>来場者の投稿そのものを「2つの顔」の説明にする。ブランドが語らずに伝わる状態をつくる。</a:t>
            </a:r>
            <a:endParaRPr lang="en-US" sz="800" dirty="0"/>
          </a:p>
        </p:txBody>
      </p:sp>
      <p:sp>
        <p:nvSpPr>
          <p:cNvPr id="30" name="Shape 28"/>
          <p:cNvSpPr/>
          <p:nvPr/>
        </p:nvSpPr>
        <p:spPr>
          <a:xfrm>
            <a:off x="7071360" y="1265936"/>
            <a:ext cx="3051048" cy="2183638"/>
          </a:xfrm>
          <a:prstGeom prst="rect">
            <a:avLst/>
          </a:prstGeom>
          <a:solidFill>
            <a:srgbClr val="FFFFFF"/>
          </a:solidFill>
          <a:ln w="9525">
            <a:solidFill>
              <a:srgbClr val="D8CFB6"/>
            </a:solidFill>
            <a:prstDash val="solid"/>
          </a:ln>
        </p:spPr>
      </p:sp>
      <p:sp>
        <p:nvSpPr>
          <p:cNvPr id="31" name="Shape 29"/>
          <p:cNvSpPr/>
          <p:nvPr/>
        </p:nvSpPr>
        <p:spPr>
          <a:xfrm>
            <a:off x="7226808" y="1412240"/>
            <a:ext cx="1371600" cy="173736"/>
          </a:xfrm>
          <a:prstGeom prst="rect">
            <a:avLst/>
          </a:prstGeom>
          <a:solidFill>
            <a:srgbClr val="8B9189"/>
          </a:solidFill>
          <a:ln/>
        </p:spPr>
      </p:sp>
      <p:sp>
        <p:nvSpPr>
          <p:cNvPr id="32" name="Text 30"/>
          <p:cNvSpPr/>
          <p:nvPr/>
        </p:nvSpPr>
        <p:spPr>
          <a:xfrm>
            <a:off x="7226808" y="1412240"/>
            <a:ext cx="1371600" cy="173736"/>
          </a:xfrm>
          <a:prstGeom prst="rect">
            <a:avLst/>
          </a:prstGeom>
          <a:noFill/>
          <a:ln/>
        </p:spPr>
        <p:txBody>
          <a:bodyPr wrap="square" lIns="0" tIns="0" rIns="0" bIns="0" rtlCol="0" anchor="ctr"/>
          <a:lstStyle/>
          <a:p>
            <a:pPr algn="ctr" indent="0" marL="0">
              <a:buNone/>
            </a:pPr>
            <a:r>
              <a:rPr lang="en-US" sz="750" b="1" dirty="0">
                <a:solidFill>
                  <a:srgbClr val="FFFFFF"/>
                </a:solidFill>
                <a:latin typeface="Meiryo" pitchFamily="34" charset="0"/>
                <a:ea typeface="Meiryo" pitchFamily="34" charset="-122"/>
                <a:cs typeface="Meiryo" pitchFamily="34" charset="-120"/>
              </a:rPr>
              <a:t>After ／ 事後</a:t>
            </a:r>
            <a:endParaRPr lang="en-US" sz="750" dirty="0"/>
          </a:p>
        </p:txBody>
      </p:sp>
      <p:sp>
        <p:nvSpPr>
          <p:cNvPr id="33" name="Text 31"/>
          <p:cNvSpPr/>
          <p:nvPr/>
        </p:nvSpPr>
        <p:spPr>
          <a:xfrm>
            <a:off x="7226808" y="1631696"/>
            <a:ext cx="2740152" cy="174625"/>
          </a:xfrm>
          <a:prstGeom prst="rect">
            <a:avLst/>
          </a:prstGeom>
          <a:noFill/>
          <a:ln/>
        </p:spPr>
        <p:txBody>
          <a:bodyPr wrap="square" lIns="0" tIns="0" rIns="0" bIns="0" rtlCol="0" anchor="ctr"/>
          <a:lstStyle/>
          <a:p>
            <a:pPr indent="0" marL="0">
              <a:buNone/>
            </a:pPr>
            <a:r>
              <a:rPr lang="en-US" sz="1100" b="1" dirty="0">
                <a:solidFill>
                  <a:srgbClr val="16211A"/>
                </a:solidFill>
                <a:latin typeface="Meiryo" pitchFamily="34" charset="0"/>
                <a:ea typeface="Meiryo" pitchFamily="34" charset="-122"/>
                <a:cs typeface="Meiryo" pitchFamily="34" charset="-120"/>
              </a:rPr>
              <a:t>一日を、記録として残す</a:t>
            </a:r>
            <a:endParaRPr lang="en-US" sz="1100" dirty="0"/>
          </a:p>
        </p:txBody>
      </p:sp>
      <p:sp>
        <p:nvSpPr>
          <p:cNvPr id="34" name="Text 32"/>
          <p:cNvSpPr/>
          <p:nvPr/>
        </p:nvSpPr>
        <p:spPr>
          <a:xfrm>
            <a:off x="7226808" y="1861185"/>
            <a:ext cx="2740152" cy="316738"/>
          </a:xfrm>
          <a:prstGeom prst="rect">
            <a:avLst/>
          </a:prstGeom>
          <a:noFill/>
          <a:ln/>
        </p:spPr>
        <p:txBody>
          <a:bodyPr wrap="square" lIns="0" tIns="0" rIns="0" bIns="0" rtlCol="0" anchor="t"/>
          <a:lstStyle/>
          <a:p>
            <a:pPr marL="342900" indent="-342900">
              <a:lnSpc>
                <a:spcPct val="120000"/>
              </a:lnSpc>
              <a:buSzPct val="100000"/>
              <a:buChar char="•"/>
            </a:pPr>
            <a:r>
              <a:rPr lang="en-US" sz="860" dirty="0">
                <a:solidFill>
                  <a:srgbClr val="000000"/>
                </a:solidFill>
                <a:latin typeface="Meiryo" pitchFamily="34" charset="0"/>
                <a:ea typeface="Meiryo" pitchFamily="34" charset="-122"/>
                <a:cs typeface="Meiryo" pitchFamily="34" charset="-120"/>
              </a:rPr>
              <a:t>昼→夜を1本にまとめた</a:t>
            </a:r>
            <a:pPr indent="0" marL="0">
              <a:lnSpc>
                <a:spcPct val="120000"/>
              </a:lnSpc>
              <a:buNone/>
            </a:pPr>
            <a:r>
              <a:rPr lang="en-US" sz="860" b="1" dirty="0">
                <a:solidFill>
                  <a:srgbClr val="000000"/>
                </a:solidFill>
                <a:latin typeface="Meiryo" pitchFamily="34" charset="0"/>
                <a:ea typeface="Meiryo" pitchFamily="34" charset="-122"/>
                <a:cs typeface="Meiryo" pitchFamily="34" charset="-120"/>
              </a:rPr>
              <a:t>ローンチデイのムービー</a:t>
            </a:r>
            <a:pPr indent="0" marL="0">
              <a:lnSpc>
                <a:spcPct val="120000"/>
              </a:lnSpc>
              <a:buNone/>
            </a:pPr>
            <a:r>
              <a:rPr lang="en-US" sz="860" dirty="0">
                <a:solidFill>
                  <a:srgbClr val="000000"/>
                </a:solidFill>
                <a:latin typeface="Meiryo" pitchFamily="34" charset="0"/>
                <a:ea typeface="Meiryo" pitchFamily="34" charset="-122"/>
                <a:cs typeface="Meiryo" pitchFamily="34" charset="-120"/>
              </a:rPr>
              <a:t>を公開</a:t>
            </a:r>
            <a:endParaRPr lang="en-US" sz="860" dirty="0"/>
          </a:p>
        </p:txBody>
      </p:sp>
      <p:sp>
        <p:nvSpPr>
          <p:cNvPr id="35" name="Text 33"/>
          <p:cNvSpPr/>
          <p:nvPr/>
        </p:nvSpPr>
        <p:spPr>
          <a:xfrm>
            <a:off x="7226808" y="2223643"/>
            <a:ext cx="2740152" cy="158369"/>
          </a:xfrm>
          <a:prstGeom prst="rect">
            <a:avLst/>
          </a:prstGeom>
          <a:noFill/>
          <a:ln/>
        </p:spPr>
        <p:txBody>
          <a:bodyPr wrap="square" lIns="0" tIns="0" rIns="0" bIns="0" rtlCol="0" anchor="t"/>
          <a:lstStyle/>
          <a:p>
            <a:pPr marL="342900" indent="-342900">
              <a:lnSpc>
                <a:spcPct val="120000"/>
              </a:lnSpc>
              <a:buSzPct val="100000"/>
              <a:buChar char="•"/>
            </a:pPr>
            <a:r>
              <a:rPr lang="en-US" sz="860" dirty="0">
                <a:solidFill>
                  <a:srgbClr val="000000"/>
                </a:solidFill>
                <a:latin typeface="Meiryo" pitchFamily="34" charset="0"/>
                <a:ea typeface="Meiryo" pitchFamily="34" charset="-122"/>
                <a:cs typeface="Meiryo" pitchFamily="34" charset="-120"/>
              </a:rPr>
              <a:t>来場者投稿のまとめ（昼と夜を並べた構成で）</a:t>
            </a:r>
            <a:endParaRPr lang="en-US" sz="860" dirty="0"/>
          </a:p>
        </p:txBody>
      </p:sp>
      <p:sp>
        <p:nvSpPr>
          <p:cNvPr id="36" name="Text 34"/>
          <p:cNvSpPr/>
          <p:nvPr/>
        </p:nvSpPr>
        <p:spPr>
          <a:xfrm>
            <a:off x="7226808" y="2427732"/>
            <a:ext cx="2740152" cy="158369"/>
          </a:xfrm>
          <a:prstGeom prst="rect">
            <a:avLst/>
          </a:prstGeom>
          <a:noFill/>
          <a:ln/>
        </p:spPr>
        <p:txBody>
          <a:bodyPr wrap="square" lIns="0" tIns="0" rIns="0" bIns="0" rtlCol="0" anchor="t"/>
          <a:lstStyle/>
          <a:p>
            <a:pPr marL="342900" indent="-342900">
              <a:lnSpc>
                <a:spcPct val="120000"/>
              </a:lnSpc>
              <a:buSzPct val="100000"/>
              <a:buChar char="•"/>
            </a:pPr>
            <a:r>
              <a:rPr lang="en-US" sz="860" dirty="0">
                <a:solidFill>
                  <a:srgbClr val="000000"/>
                </a:solidFill>
                <a:latin typeface="Meiryo" pitchFamily="34" charset="0"/>
                <a:ea typeface="Meiryo" pitchFamily="34" charset="-122"/>
                <a:cs typeface="Meiryo" pitchFamily="34" charset="-120"/>
              </a:rPr>
              <a:t>会場で買えなかった層への EC・取扱店の導線</a:t>
            </a:r>
            <a:endParaRPr lang="en-US" sz="860" dirty="0"/>
          </a:p>
        </p:txBody>
      </p:sp>
      <p:sp>
        <p:nvSpPr>
          <p:cNvPr id="37" name="Text 35"/>
          <p:cNvSpPr/>
          <p:nvPr/>
        </p:nvSpPr>
        <p:spPr>
          <a:xfrm>
            <a:off x="7226808" y="2631821"/>
            <a:ext cx="2740152" cy="158369"/>
          </a:xfrm>
          <a:prstGeom prst="rect">
            <a:avLst/>
          </a:prstGeom>
          <a:noFill/>
          <a:ln/>
        </p:spPr>
        <p:txBody>
          <a:bodyPr wrap="square" lIns="0" tIns="0" rIns="0" bIns="0" rtlCol="0" anchor="t"/>
          <a:lstStyle/>
          <a:p>
            <a:pPr marL="342900" indent="-342900">
              <a:lnSpc>
                <a:spcPct val="120000"/>
              </a:lnSpc>
              <a:buSzPct val="100000"/>
              <a:buChar char="•"/>
            </a:pPr>
            <a:r>
              <a:rPr lang="en-US" sz="860" dirty="0">
                <a:solidFill>
                  <a:srgbClr val="000000"/>
                </a:solidFill>
                <a:latin typeface="Meiryo" pitchFamily="34" charset="0"/>
                <a:ea typeface="Meiryo" pitchFamily="34" charset="-122"/>
                <a:cs typeface="Meiryo" pitchFamily="34" charset="-120"/>
              </a:rPr>
              <a:t>実施レポート（来場数・販売・投稿数）をご提出</a:t>
            </a:r>
            <a:endParaRPr lang="en-US" sz="860" dirty="0"/>
          </a:p>
        </p:txBody>
      </p:sp>
      <p:sp>
        <p:nvSpPr>
          <p:cNvPr id="38" name="Shape 36"/>
          <p:cNvSpPr/>
          <p:nvPr/>
        </p:nvSpPr>
        <p:spPr>
          <a:xfrm>
            <a:off x="7226808" y="2872486"/>
            <a:ext cx="2740152" cy="7315"/>
          </a:xfrm>
          <a:prstGeom prst="rect">
            <a:avLst/>
          </a:prstGeom>
          <a:solidFill>
            <a:srgbClr val="ECE6D8"/>
          </a:solidFill>
          <a:ln/>
        </p:spPr>
      </p:sp>
      <p:sp>
        <p:nvSpPr>
          <p:cNvPr id="39" name="Text 37"/>
          <p:cNvSpPr/>
          <p:nvPr/>
        </p:nvSpPr>
        <p:spPr>
          <a:xfrm>
            <a:off x="7226808" y="2927350"/>
            <a:ext cx="2740152" cy="321056"/>
          </a:xfrm>
          <a:prstGeom prst="rect">
            <a:avLst/>
          </a:prstGeom>
          <a:noFill/>
          <a:ln/>
        </p:spPr>
        <p:txBody>
          <a:bodyPr wrap="square" lIns="0" tIns="0" rIns="0" bIns="0" rtlCol="0" anchor="t"/>
          <a:lstStyle/>
          <a:p>
            <a:pPr indent="0" marL="0">
              <a:lnSpc>
                <a:spcPct val="120000"/>
              </a:lnSpc>
              <a:buNone/>
            </a:pPr>
            <a:r>
              <a:rPr lang="en-US" sz="800" b="1" dirty="0">
                <a:solidFill>
                  <a:srgbClr val="000000"/>
                </a:solidFill>
                <a:latin typeface="Meiryo" pitchFamily="34" charset="0"/>
                <a:ea typeface="Meiryo" pitchFamily="34" charset="-122"/>
                <a:cs typeface="Meiryo" pitchFamily="34" charset="-120"/>
              </a:rPr>
              <a:t>狙い</a:t>
            </a:r>
            <a:pPr indent="0" marL="0">
              <a:lnSpc>
                <a:spcPct val="120000"/>
              </a:lnSpc>
              <a:buNone/>
            </a:pPr>
            <a:r>
              <a:rPr lang="en-US" sz="800" dirty="0">
                <a:solidFill>
                  <a:srgbClr val="000000"/>
                </a:solidFill>
                <a:latin typeface="Meiryo" pitchFamily="34" charset="0"/>
                <a:ea typeface="Meiryo" pitchFamily="34" charset="-122"/>
                <a:cs typeface="Meiryo" pitchFamily="34" charset="-120"/>
              </a:rPr>
              <a:t>一日で終わらせない。撮影素材を後の広告に転用し、費用を投資へ変える。</a:t>
            </a:r>
            <a:endParaRPr lang="en-US" sz="800" dirty="0"/>
          </a:p>
        </p:txBody>
      </p:sp>
      <p:sp>
        <p:nvSpPr>
          <p:cNvPr id="40" name="Shape 38"/>
          <p:cNvSpPr/>
          <p:nvPr/>
        </p:nvSpPr>
        <p:spPr>
          <a:xfrm>
            <a:off x="566928" y="4116705"/>
            <a:ext cx="32004" cy="256032"/>
          </a:xfrm>
          <a:prstGeom prst="rect">
            <a:avLst/>
          </a:prstGeom>
          <a:solidFill>
            <a:srgbClr val="D8CFB6"/>
          </a:solidFill>
          <a:ln/>
        </p:spPr>
      </p:sp>
      <p:sp>
        <p:nvSpPr>
          <p:cNvPr id="41" name="Text 39"/>
          <p:cNvSpPr/>
          <p:nvPr/>
        </p:nvSpPr>
        <p:spPr>
          <a:xfrm>
            <a:off x="685800" y="4116705"/>
            <a:ext cx="9409176" cy="256032"/>
          </a:xfrm>
          <a:prstGeom prst="rect">
            <a:avLst/>
          </a:prstGeom>
          <a:noFill/>
          <a:ln/>
        </p:spPr>
        <p:txBody>
          <a:bodyPr wrap="square" lIns="0" tIns="0" rIns="0" bIns="0" rtlCol="0" anchor="t"/>
          <a:lstStyle/>
          <a:p>
            <a:pPr indent="0" marL="0">
              <a:lnSpc>
                <a:spcPct val="120000"/>
              </a:lnSpc>
              <a:buNone/>
            </a:pPr>
            <a:r>
              <a:rPr lang="en-US" sz="850" dirty="0">
                <a:solidFill>
                  <a:srgbClr val="000000"/>
                </a:solidFill>
                <a:latin typeface="Meiryo" pitchFamily="34" charset="0"/>
                <a:ea typeface="Meiryo" pitchFamily="34" charset="-122"/>
                <a:cs typeface="Meiryo" pitchFamily="34" charset="-120"/>
              </a:rPr>
              <a:t> 撮影素材の二次利用範囲・出演者および来場者の肖像権の取り扱いは、事前に整理が必要です。</a:t>
            </a:r>
            <a:pPr indent="0" marL="0">
              <a:lnSpc>
                <a:spcPct val="120000"/>
              </a:lnSpc>
              <a:buNone/>
            </a:pPr>
            <a:r>
              <a:rPr lang="en-US" sz="850" b="1" dirty="0">
                <a:solidFill>
                  <a:srgbClr val="2F7A4B"/>
                </a:solidFill>
                <a:latin typeface="Meiryo" pitchFamily="34" charset="0"/>
                <a:ea typeface="Meiryo" pitchFamily="34" charset="-122"/>
                <a:cs typeface="Meiryo" pitchFamily="34" charset="-120"/>
              </a:rPr>
              <a:t>［要確認］</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a:t>
            </a:r>
            <a:endParaRPr lang="en-US" sz="8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1E2B20"/>
        </a:solidFill>
      </p:bgPr>
    </p:bg>
    <p:spTree>
      <p:nvGrpSpPr>
        <p:cNvPr id="1" name=""/>
        <p:cNvGrpSpPr/>
        <p:nvPr/>
      </p:nvGrpSpPr>
      <p:grpSpPr>
        <a:xfrm>
          <a:off x="0" y="0"/>
          <a:ext cx="0" cy="0"/>
          <a:chOff x="0" y="0"/>
          <a:chExt cx="0" cy="0"/>
        </a:xfrm>
      </p:grpSpPr>
      <p:sp>
        <p:nvSpPr>
          <p:cNvPr id="2" name="Text 0"/>
          <p:cNvSpPr/>
          <p:nvPr/>
        </p:nvSpPr>
        <p:spPr>
          <a:xfrm>
            <a:off x="566928" y="475488"/>
            <a:ext cx="310896" cy="201168"/>
          </a:xfrm>
          <a:prstGeom prst="rect">
            <a:avLst/>
          </a:prstGeom>
          <a:noFill/>
          <a:ln/>
        </p:spPr>
        <p:txBody>
          <a:bodyPr wrap="square" lIns="0" tIns="0" rIns="0" bIns="0" rtlCol="0" anchor="ctr"/>
          <a:lstStyle/>
          <a:p>
            <a:pPr indent="0" marL="0">
              <a:buNone/>
            </a:pPr>
            <a:r>
              <a:rPr lang="en-US" sz="900" b="1" dirty="0">
                <a:solidFill>
                  <a:srgbClr val="E6DCC1"/>
                </a:solidFill>
                <a:latin typeface="Arial" pitchFamily="34" charset="0"/>
                <a:ea typeface="Arial" pitchFamily="34" charset="-122"/>
                <a:cs typeface="Arial" pitchFamily="34" charset="-120"/>
              </a:rPr>
              <a:t>20</a:t>
            </a:r>
            <a:endParaRPr lang="en-US" sz="900" dirty="0"/>
          </a:p>
        </p:txBody>
      </p:sp>
      <p:sp>
        <p:nvSpPr>
          <p:cNvPr id="3" name="Text 1"/>
          <p:cNvSpPr/>
          <p:nvPr/>
        </p:nvSpPr>
        <p:spPr>
          <a:xfrm>
            <a:off x="932688" y="402336"/>
            <a:ext cx="896112" cy="292608"/>
          </a:xfrm>
          <a:prstGeom prst="rect">
            <a:avLst/>
          </a:prstGeom>
          <a:noFill/>
          <a:ln/>
        </p:spPr>
        <p:txBody>
          <a:bodyPr wrap="square" lIns="0" tIns="0" rIns="0" bIns="0" rtlCol="0" anchor="ctr"/>
          <a:lstStyle/>
          <a:p>
            <a:pPr indent="0" marL="0">
              <a:buNone/>
            </a:pPr>
            <a:r>
              <a:rPr lang="en-US" sz="1600" dirty="0">
                <a:solidFill>
                  <a:srgbClr val="F2F0E8"/>
                </a:solidFill>
                <a:latin typeface="Arial Black" pitchFamily="34" charset="0"/>
                <a:ea typeface="Arial Black" pitchFamily="34" charset="-122"/>
                <a:cs typeface="Arial Black" pitchFamily="34" charset="-120"/>
              </a:rPr>
              <a:t>WEB</a:t>
            </a:r>
            <a:endParaRPr lang="en-US" sz="1600" dirty="0"/>
          </a:p>
        </p:txBody>
      </p:sp>
      <p:sp>
        <p:nvSpPr>
          <p:cNvPr id="4" name="Text 2"/>
          <p:cNvSpPr/>
          <p:nvPr/>
        </p:nvSpPr>
        <p:spPr>
          <a:xfrm>
            <a:off x="1828800" y="475488"/>
            <a:ext cx="4206240" cy="219456"/>
          </a:xfrm>
          <a:prstGeom prst="rect">
            <a:avLst/>
          </a:prstGeom>
          <a:noFill/>
          <a:ln/>
        </p:spPr>
        <p:txBody>
          <a:bodyPr wrap="square" lIns="0" tIns="0" rIns="0" bIns="0" rtlCol="0" anchor="ctr"/>
          <a:lstStyle/>
          <a:p>
            <a:pPr indent="0" marL="0">
              <a:buNone/>
            </a:pPr>
            <a:r>
              <a:rPr lang="en-US" sz="950" dirty="0">
                <a:solidFill>
                  <a:srgbClr val="A9B3A9"/>
                </a:solidFill>
                <a:latin typeface="Meiryo" pitchFamily="34" charset="0"/>
                <a:ea typeface="Meiryo" pitchFamily="34" charset="-122"/>
                <a:cs typeface="Meiryo" pitchFamily="34" charset="-120"/>
              </a:rPr>
              <a:t>ローンチデイ LP</a:t>
            </a:r>
            <a:endParaRPr lang="en-US" sz="950" dirty="0"/>
          </a:p>
        </p:txBody>
      </p:sp>
      <p:sp>
        <p:nvSpPr>
          <p:cNvPr id="5" name="Text 3"/>
          <p:cNvSpPr/>
          <p:nvPr/>
        </p:nvSpPr>
        <p:spPr>
          <a:xfrm>
            <a:off x="6830568" y="475488"/>
            <a:ext cx="3291840" cy="201168"/>
          </a:xfrm>
          <a:prstGeom prst="rect">
            <a:avLst/>
          </a:prstGeom>
          <a:noFill/>
          <a:ln/>
        </p:spPr>
        <p:txBody>
          <a:bodyPr wrap="square" lIns="0" tIns="0" rIns="0" bIns="0" rtlCol="0" anchor="ctr"/>
          <a:lstStyle/>
          <a:p>
            <a:pPr algn="r" indent="0" marL="0">
              <a:buNone/>
            </a:pPr>
            <a:r>
              <a:rPr lang="en-US" sz="800" b="1" spc="200" kern="0" dirty="0">
                <a:solidFill>
                  <a:srgbClr val="6B7A6D"/>
                </a:solidFill>
                <a:latin typeface="Arial" pitchFamily="34" charset="0"/>
                <a:ea typeface="Arial" pitchFamily="34" charset="-122"/>
                <a:cs typeface="Arial" pitchFamily="34" charset="-120"/>
              </a:rPr>
              <a:t>ONE DAY SITE</a:t>
            </a:r>
            <a:endParaRPr lang="en-US" sz="800" dirty="0"/>
          </a:p>
        </p:txBody>
      </p:sp>
      <p:sp>
        <p:nvSpPr>
          <p:cNvPr id="6" name="Shape 4"/>
          <p:cNvSpPr/>
          <p:nvPr/>
        </p:nvSpPr>
        <p:spPr>
          <a:xfrm>
            <a:off x="566928" y="749808"/>
            <a:ext cx="9555480" cy="16459"/>
          </a:xfrm>
          <a:prstGeom prst="rect">
            <a:avLst/>
          </a:prstGeom>
          <a:solidFill>
            <a:srgbClr val="F2F0E8"/>
          </a:solidFill>
          <a:ln/>
        </p:spPr>
      </p:sp>
      <p:sp>
        <p:nvSpPr>
          <p:cNvPr id="7" name="Text 5"/>
          <p:cNvSpPr/>
          <p:nvPr/>
        </p:nvSpPr>
        <p:spPr>
          <a:xfrm>
            <a:off x="9482328" y="7159752"/>
            <a:ext cx="640080" cy="182880"/>
          </a:xfrm>
          <a:prstGeom prst="rect">
            <a:avLst/>
          </a:prstGeom>
          <a:noFill/>
          <a:ln/>
        </p:spPr>
        <p:txBody>
          <a:bodyPr wrap="square" lIns="0" tIns="0" rIns="0" bIns="0" rtlCol="0" anchor="ctr"/>
          <a:lstStyle/>
          <a:p>
            <a:pPr algn="r" indent="0" marL="0">
              <a:buNone/>
            </a:pPr>
            <a:r>
              <a:rPr lang="en-US" sz="800" b="1" spc="200" kern="0" dirty="0">
                <a:solidFill>
                  <a:srgbClr val="6B7A6D"/>
                </a:solidFill>
                <a:latin typeface="Arial" pitchFamily="34" charset="0"/>
                <a:ea typeface="Arial" pitchFamily="34" charset="-122"/>
                <a:cs typeface="Arial" pitchFamily="34" charset="-120"/>
              </a:rPr>
              <a:t>21</a:t>
            </a:r>
            <a:endParaRPr lang="en-US" sz="800" dirty="0"/>
          </a:p>
        </p:txBody>
      </p:sp>
      <p:sp>
        <p:nvSpPr>
          <p:cNvPr id="8" name="Text 6"/>
          <p:cNvSpPr/>
          <p:nvPr/>
        </p:nvSpPr>
        <p:spPr>
          <a:xfrm>
            <a:off x="566928" y="950976"/>
            <a:ext cx="4649724" cy="880872"/>
          </a:xfrm>
          <a:prstGeom prst="rect">
            <a:avLst/>
          </a:prstGeom>
          <a:noFill/>
          <a:ln/>
        </p:spPr>
        <p:txBody>
          <a:bodyPr wrap="square" lIns="0" tIns="0" rIns="0" bIns="0" rtlCol="0" anchor="ctr"/>
          <a:lstStyle/>
          <a:p>
            <a:pPr indent="0" marL="0">
              <a:lnSpc>
                <a:spcPct val="90000"/>
              </a:lnSpc>
              <a:buNone/>
            </a:pPr>
            <a:r>
              <a:rPr lang="en-US" sz="3400" dirty="0">
                <a:solidFill>
                  <a:srgbClr val="F2F0E8"/>
                </a:solidFill>
                <a:latin typeface="Arial Black" pitchFamily="34" charset="0"/>
                <a:ea typeface="Arial Black" pitchFamily="34" charset="-122"/>
                <a:cs typeface="Arial Black" pitchFamily="34" charset="-120"/>
              </a:rPr>
              <a:t>ONE DAY,</a:t>
            </a:r>
            <a:endParaRPr lang="en-US" sz="3400" dirty="0"/>
          </a:p>
          <a:p>
            <a:pPr indent="0" marL="0">
              <a:lnSpc>
                <a:spcPct val="90000"/>
              </a:lnSpc>
              <a:buNone/>
            </a:pPr>
            <a:r>
              <a:rPr lang="en-US" sz="3400" dirty="0">
                <a:solidFill>
                  <a:srgbClr val="F2F0E8"/>
                </a:solidFill>
                <a:latin typeface="Arial Black" pitchFamily="34" charset="0"/>
                <a:ea typeface="Arial Black" pitchFamily="34" charset="-122"/>
                <a:cs typeface="Arial Black" pitchFamily="34" charset="-120"/>
              </a:rPr>
              <a:t>ONE PAGE.</a:t>
            </a:r>
            <a:endParaRPr lang="en-US" sz="3400" dirty="0"/>
          </a:p>
        </p:txBody>
      </p:sp>
      <p:sp>
        <p:nvSpPr>
          <p:cNvPr id="9" name="Text 7"/>
          <p:cNvSpPr/>
          <p:nvPr/>
        </p:nvSpPr>
        <p:spPr>
          <a:xfrm>
            <a:off x="566928" y="1941576"/>
            <a:ext cx="4649724" cy="223520"/>
          </a:xfrm>
          <a:prstGeom prst="rect">
            <a:avLst/>
          </a:prstGeom>
          <a:noFill/>
          <a:ln/>
        </p:spPr>
        <p:txBody>
          <a:bodyPr wrap="square" lIns="0" tIns="0" rIns="0" bIns="0" rtlCol="0" anchor="t"/>
          <a:lstStyle/>
          <a:p>
            <a:pPr indent="0" marL="0">
              <a:lnSpc>
                <a:spcPct val="125000"/>
              </a:lnSpc>
              <a:buNone/>
            </a:pPr>
            <a:r>
              <a:rPr lang="en-US" sz="1100" dirty="0">
                <a:solidFill>
                  <a:srgbClr val="000000"/>
                </a:solidFill>
                <a:latin typeface="Meiryo" pitchFamily="34" charset="0"/>
                <a:ea typeface="Meiryo" pitchFamily="34" charset="-122"/>
                <a:cs typeface="Meiryo" pitchFamily="34" charset="-120"/>
              </a:rPr>
              <a:t> 告知ページも「一日」として設計しています。 </a:t>
            </a:r>
            <a:endParaRPr lang="en-US" sz="1100" dirty="0"/>
          </a:p>
        </p:txBody>
      </p:sp>
      <p:sp>
        <p:nvSpPr>
          <p:cNvPr id="10" name="Text 8"/>
          <p:cNvSpPr/>
          <p:nvPr/>
        </p:nvSpPr>
        <p:spPr>
          <a:xfrm>
            <a:off x="566928" y="2256536"/>
            <a:ext cx="4649724" cy="579120"/>
          </a:xfrm>
          <a:prstGeom prst="rect">
            <a:avLst/>
          </a:prstGeom>
          <a:noFill/>
          <a:ln/>
        </p:spPr>
        <p:txBody>
          <a:bodyPr wrap="square" lIns="0" tIns="0" rIns="0" bIns="0" rtlCol="0" anchor="t"/>
          <a:lstStyle/>
          <a:p>
            <a:pPr indent="0" marL="0">
              <a:lnSpc>
                <a:spcPct val="125000"/>
              </a:lnSpc>
              <a:buNone/>
            </a:pPr>
            <a:r>
              <a:rPr lang="en-US" sz="950" dirty="0">
                <a:solidFill>
                  <a:srgbClr val="000000"/>
                </a:solidFill>
                <a:latin typeface="Meiryo" pitchFamily="34" charset="0"/>
                <a:ea typeface="Meiryo" pitchFamily="34" charset="-122"/>
                <a:cs typeface="Meiryo" pitchFamily="34" charset="-120"/>
              </a:rPr>
              <a:t> スクロールの縦軸を時間軸に見立て、</a:t>
            </a:r>
            <a:pPr indent="0" marL="0">
              <a:lnSpc>
                <a:spcPct val="125000"/>
              </a:lnSpc>
              <a:buNone/>
            </a:pPr>
            <a:r>
              <a:rPr lang="en-US" sz="950" b="1" dirty="0">
                <a:solidFill>
                  <a:srgbClr val="000000"/>
                </a:solidFill>
                <a:latin typeface="Meiryo" pitchFamily="34" charset="0"/>
                <a:ea typeface="Meiryo" pitchFamily="34" charset="-122"/>
                <a:cs typeface="Meiryo" pitchFamily="34" charset="-120"/>
              </a:rPr>
              <a:t>読み進めると背景が昼から夕、夜へと変わります。</a:t>
            </a:r>
            <a:pPr indent="0" marL="0">
              <a:lnSpc>
                <a:spcPct val="125000"/>
              </a:lnSpc>
              <a:buNone/>
            </a:pPr>
            <a:r>
              <a:rPr lang="en-US" sz="950" dirty="0">
                <a:solidFill>
                  <a:srgbClr val="000000"/>
                </a:solidFill>
                <a:latin typeface="Meiryo" pitchFamily="34" charset="0"/>
                <a:ea typeface="Meiryo" pitchFamily="34" charset="-122"/>
                <a:cs typeface="Meiryo" pitchFamily="34" charset="-120"/>
              </a:rPr>
              <a:t> 上部に 09.11 とカウントダウンを常時表示し、 「この一日だけ」という前提を最後まで手放させません。 </a:t>
            </a:r>
            <a:endParaRPr lang="en-US" sz="950" dirty="0"/>
          </a:p>
        </p:txBody>
      </p:sp>
      <p:sp>
        <p:nvSpPr>
          <p:cNvPr id="11" name="Text 9"/>
          <p:cNvSpPr/>
          <p:nvPr/>
        </p:nvSpPr>
        <p:spPr>
          <a:xfrm>
            <a:off x="566928" y="2927096"/>
            <a:ext cx="4649724" cy="162052"/>
          </a:xfrm>
          <a:prstGeom prst="rect">
            <a:avLst/>
          </a:prstGeom>
          <a:noFill/>
          <a:ln/>
        </p:spPr>
        <p:txBody>
          <a:bodyPr wrap="square" lIns="0" tIns="0" rIns="0" bIns="0" rtlCol="0" anchor="t"/>
          <a:lstStyle/>
          <a:p>
            <a:pPr marL="342900" indent="-342900">
              <a:lnSpc>
                <a:spcPct val="120000"/>
              </a:lnSpc>
              <a:buSzPct val="100000"/>
              <a:buChar char="•"/>
            </a:pPr>
            <a:r>
              <a:rPr lang="en-US" sz="880" dirty="0">
                <a:solidFill>
                  <a:srgbClr val="000000"/>
                </a:solidFill>
                <a:latin typeface="Meiryo" pitchFamily="34" charset="0"/>
                <a:ea typeface="Meiryo" pitchFamily="34" charset="-122"/>
                <a:cs typeface="Meiryo" pitchFamily="34" charset="-120"/>
              </a:rPr>
              <a:t>Hero ＝ 09.11 とカウントダウン</a:t>
            </a:r>
            <a:endParaRPr lang="en-US" sz="880" dirty="0"/>
          </a:p>
        </p:txBody>
      </p:sp>
      <p:sp>
        <p:nvSpPr>
          <p:cNvPr id="12" name="Text 10"/>
          <p:cNvSpPr/>
          <p:nvPr/>
        </p:nvSpPr>
        <p:spPr>
          <a:xfrm>
            <a:off x="566928" y="3134868"/>
            <a:ext cx="4649724" cy="162052"/>
          </a:xfrm>
          <a:prstGeom prst="rect">
            <a:avLst/>
          </a:prstGeom>
          <a:noFill/>
          <a:ln/>
        </p:spPr>
        <p:txBody>
          <a:bodyPr wrap="square" lIns="0" tIns="0" rIns="0" bIns="0" rtlCol="0" anchor="t"/>
          <a:lstStyle/>
          <a:p>
            <a:pPr marL="342900" indent="-342900">
              <a:lnSpc>
                <a:spcPct val="120000"/>
              </a:lnSpc>
              <a:buSzPct val="100000"/>
              <a:buChar char="•"/>
            </a:pPr>
            <a:r>
              <a:rPr lang="en-US" sz="880" dirty="0">
                <a:solidFill>
                  <a:srgbClr val="000000"/>
                </a:solidFill>
                <a:latin typeface="Meiryo" pitchFamily="34" charset="0"/>
                <a:ea typeface="Meiryo" pitchFamily="34" charset="-122"/>
                <a:cs typeface="Meiryo" pitchFamily="34" charset="-120"/>
              </a:rPr>
              <a:t>Concept ＝ COURT × STREET</a:t>
            </a:r>
            <a:endParaRPr lang="en-US" sz="880" dirty="0"/>
          </a:p>
        </p:txBody>
      </p:sp>
      <p:sp>
        <p:nvSpPr>
          <p:cNvPr id="13" name="Text 11"/>
          <p:cNvSpPr/>
          <p:nvPr/>
        </p:nvSpPr>
        <p:spPr>
          <a:xfrm>
            <a:off x="566928" y="3342640"/>
            <a:ext cx="4649724" cy="162052"/>
          </a:xfrm>
          <a:prstGeom prst="rect">
            <a:avLst/>
          </a:prstGeom>
          <a:noFill/>
          <a:ln/>
        </p:spPr>
        <p:txBody>
          <a:bodyPr wrap="square" lIns="0" tIns="0" rIns="0" bIns="0" rtlCol="0" anchor="t"/>
          <a:lstStyle/>
          <a:p>
            <a:pPr marL="342900" indent="-342900">
              <a:lnSpc>
                <a:spcPct val="120000"/>
              </a:lnSpc>
              <a:buSzPct val="100000"/>
              <a:buChar char="•"/>
            </a:pPr>
            <a:r>
              <a:rPr lang="en-US" sz="880" dirty="0">
                <a:solidFill>
                  <a:srgbClr val="000000"/>
                </a:solidFill>
                <a:latin typeface="Meiryo" pitchFamily="34" charset="0"/>
                <a:ea typeface="Meiryo" pitchFamily="34" charset="-122"/>
                <a:cs typeface="Meiryo" pitchFamily="34" charset="-120"/>
              </a:rPr>
              <a:t>Gallery2（昼）→ Timeline（昼→夕→夜）→ Kinetics B1F（夜）</a:t>
            </a:r>
            <a:endParaRPr lang="en-US" sz="880" dirty="0"/>
          </a:p>
        </p:txBody>
      </p:sp>
      <p:sp>
        <p:nvSpPr>
          <p:cNvPr id="14" name="Text 12"/>
          <p:cNvSpPr/>
          <p:nvPr/>
        </p:nvSpPr>
        <p:spPr>
          <a:xfrm>
            <a:off x="566928" y="3550412"/>
            <a:ext cx="4649724" cy="162052"/>
          </a:xfrm>
          <a:prstGeom prst="rect">
            <a:avLst/>
          </a:prstGeom>
          <a:noFill/>
          <a:ln/>
        </p:spPr>
        <p:txBody>
          <a:bodyPr wrap="square" lIns="0" tIns="0" rIns="0" bIns="0" rtlCol="0" anchor="t"/>
          <a:lstStyle/>
          <a:p>
            <a:pPr marL="342900" indent="-342900">
              <a:lnSpc>
                <a:spcPct val="120000"/>
              </a:lnSpc>
              <a:buSzPct val="100000"/>
              <a:buChar char="•"/>
            </a:pPr>
            <a:r>
              <a:rPr lang="en-US" sz="880" dirty="0">
                <a:solidFill>
                  <a:srgbClr val="000000"/>
                </a:solidFill>
                <a:latin typeface="Meiryo" pitchFamily="34" charset="0"/>
                <a:ea typeface="Meiryo" pitchFamily="34" charset="-122"/>
                <a:cs typeface="Meiryo" pitchFamily="34" charset="-120"/>
              </a:rPr>
              <a:t>GroovMix 10th ／ Creators ／ ハッシュタグ ／ Access ／ FAQ</a:t>
            </a:r>
            <a:endParaRPr lang="en-US" sz="880" dirty="0"/>
          </a:p>
        </p:txBody>
      </p:sp>
      <p:sp>
        <p:nvSpPr>
          <p:cNvPr id="15" name="Text 13"/>
          <p:cNvSpPr/>
          <p:nvPr/>
        </p:nvSpPr>
        <p:spPr>
          <a:xfrm>
            <a:off x="566928" y="3758184"/>
            <a:ext cx="4649724" cy="162052"/>
          </a:xfrm>
          <a:prstGeom prst="rect">
            <a:avLst/>
          </a:prstGeom>
          <a:noFill/>
          <a:ln/>
        </p:spPr>
        <p:txBody>
          <a:bodyPr wrap="square" lIns="0" tIns="0" rIns="0" bIns="0" rtlCol="0" anchor="t"/>
          <a:lstStyle/>
          <a:p>
            <a:pPr marL="342900" indent="-342900">
              <a:lnSpc>
                <a:spcPct val="120000"/>
              </a:lnSpc>
              <a:buSzPct val="100000"/>
              <a:buChar char="•"/>
            </a:pPr>
            <a:r>
              <a:rPr lang="en-US" sz="880" dirty="0">
                <a:solidFill>
                  <a:srgbClr val="000000"/>
                </a:solidFill>
                <a:latin typeface="Meiryo" pitchFamily="34" charset="0"/>
                <a:ea typeface="Meiryo" pitchFamily="34" charset="-122"/>
                <a:cs typeface="Meiryo" pitchFamily="34" charset="-120"/>
              </a:rPr>
              <a:t>スペシャルゲストは COMING SOON の枠のみ</a:t>
            </a:r>
            <a:endParaRPr lang="en-US" sz="880" dirty="0"/>
          </a:p>
        </p:txBody>
      </p:sp>
      <p:sp>
        <p:nvSpPr>
          <p:cNvPr id="16" name="Shape 14"/>
          <p:cNvSpPr/>
          <p:nvPr/>
        </p:nvSpPr>
        <p:spPr>
          <a:xfrm>
            <a:off x="566928" y="4020820"/>
            <a:ext cx="32004" cy="739140"/>
          </a:xfrm>
          <a:prstGeom prst="rect">
            <a:avLst/>
          </a:prstGeom>
          <a:solidFill>
            <a:srgbClr val="3C4B40"/>
          </a:solidFill>
          <a:ln/>
        </p:spPr>
      </p:sp>
      <p:sp>
        <p:nvSpPr>
          <p:cNvPr id="17" name="Text 15"/>
          <p:cNvSpPr/>
          <p:nvPr/>
        </p:nvSpPr>
        <p:spPr>
          <a:xfrm>
            <a:off x="685800" y="4020820"/>
            <a:ext cx="4503420" cy="739140"/>
          </a:xfrm>
          <a:prstGeom prst="rect">
            <a:avLst/>
          </a:prstGeom>
          <a:noFill/>
          <a:ln/>
        </p:spPr>
        <p:txBody>
          <a:bodyPr wrap="square" lIns="0" tIns="0" rIns="0" bIns="0" rtlCol="0" anchor="t"/>
          <a:lstStyle/>
          <a:p>
            <a:pPr indent="0" marL="0">
              <a:lnSpc>
                <a:spcPct val="120000"/>
              </a:lnSpc>
              <a:buNone/>
            </a:pPr>
            <a:r>
              <a:rPr lang="en-US" sz="850" dirty="0">
                <a:solidFill>
                  <a:srgbClr val="000000"/>
                </a:solidFill>
                <a:latin typeface="Meiryo" pitchFamily="34" charset="0"/>
                <a:ea typeface="Meiryo" pitchFamily="34" charset="-122"/>
                <a:cs typeface="Meiryo" pitchFamily="34" charset="-120"/>
              </a:rPr>
              <a:t> 制作済み・確認用に公開中：</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https://2faced-lp.pages.dev/</a:t>
            </a:r>
            <a:pPr indent="0" marL="0">
              <a:lnSpc>
                <a:spcPct val="120000"/>
              </a:lnSpc>
              <a:buNone/>
            </a:pPr>
            <a:endParaRPr lang="en-US" sz="850" dirty="0"/>
          </a:p>
          <a:p>
            <a:pPr indent="0" marL="0">
              <a:lnSpc>
                <a:spcPct val="120000"/>
              </a:lnSpc>
              <a:buNone/>
            </a:pPr>
            <a:r>
              <a:rPr lang="en-US" sz="850" dirty="0">
                <a:solidFill>
                  <a:srgbClr val="000000"/>
                </a:solidFill>
                <a:latin typeface="Meiryo" pitchFamily="34" charset="0"/>
                <a:ea typeface="Meiryo" pitchFamily="34" charset="-122"/>
                <a:cs typeface="Meiryo" pitchFamily="34" charset="-120"/>
              </a:rPr>
              <a:t> 未確定情報は 1 ファイルに集約しており、</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ver.2 の内容（18:00–20:00・MID／LOW・価格・グリーン基調）への差し替えもここだけで対応できます。</a:t>
            </a:r>
            <a:pPr indent="0" marL="0">
              <a:lnSpc>
                <a:spcPct val="120000"/>
              </a:lnSpc>
              <a:buNone/>
            </a:pPr>
            <a:r>
              <a:rPr lang="en-US" sz="850" b="1" dirty="0">
                <a:solidFill>
                  <a:srgbClr val="2F7A4B"/>
                </a:solidFill>
                <a:latin typeface="Meiryo" pitchFamily="34" charset="0"/>
                <a:ea typeface="Meiryo" pitchFamily="34" charset="-122"/>
                <a:cs typeface="Meiryo" pitchFamily="34" charset="-120"/>
              </a:rPr>
              <a:t>［要ご指示］</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a:t>
            </a:r>
            <a:endParaRPr lang="en-US" sz="850" dirty="0"/>
          </a:p>
        </p:txBody>
      </p:sp>
      <p:pic>
        <p:nvPicPr>
          <p:cNvPr id="18" name="Image 0" descr="/Users/ikki/claudeproject/2faced-launch-day-v2/assets/img/p01.jpg">    </p:cNvPr>
          <p:cNvPicPr>
            <a:picLocks noChangeAspect="1"/>
          </p:cNvPicPr>
          <p:nvPr/>
        </p:nvPicPr>
        <p:blipFill>
          <a:blip r:embed="rId1"/>
          <a:srcRect l="0" r="0" t="0" b="0"/>
          <a:stretch/>
        </p:blipFill>
        <p:spPr>
          <a:xfrm>
            <a:off x="5472684" y="950976"/>
            <a:ext cx="4649724" cy="2651760"/>
          </a:xfrm>
          <a:prstGeom prst="rect">
            <a:avLst/>
          </a:prstGeom>
        </p:spPr>
      </p:pic>
      <p:sp>
        <p:nvSpPr>
          <p:cNvPr id="19" name="Text 16"/>
          <p:cNvSpPr/>
          <p:nvPr/>
        </p:nvSpPr>
        <p:spPr>
          <a:xfrm>
            <a:off x="5472684" y="3401568"/>
            <a:ext cx="3719779" cy="182880"/>
          </a:xfrm>
          <a:prstGeom prst="rect">
            <a:avLst/>
          </a:prstGeom>
          <a:solidFill>
            <a:srgbClr val="1E2B20"/>
          </a:solidFill>
          <a:ln/>
        </p:spPr>
        <p:txBody>
          <a:bodyPr wrap="square" lIns="25400" tIns="25400" rIns="25400" bIns="25400" rtlCol="0" anchor="ctr"/>
          <a:lstStyle/>
          <a:p>
            <a:pPr indent="0" marL="0">
              <a:buNone/>
            </a:pPr>
            <a:r>
              <a:rPr lang="en-US" sz="680" b="1" dirty="0">
                <a:solidFill>
                  <a:srgbClr val="FFFFFF"/>
                </a:solidFill>
                <a:latin typeface="Arial" pitchFamily="34" charset="0"/>
                <a:ea typeface="Arial" pitchFamily="34" charset="-122"/>
                <a:cs typeface="Arial" pitchFamily="34" charset="-120"/>
              </a:rPr>
              <a:t>Hero — 09.11</a:t>
            </a:r>
            <a:endParaRPr lang="en-US" sz="680" dirty="0"/>
          </a:p>
        </p:txBody>
      </p:sp>
      <p:pic>
        <p:nvPicPr>
          <p:cNvPr id="20" name="Image 1" descr="/Users/ikki/claudeproject/2faced-launch-day-v2/assets/img/sq03.jpg">    </p:cNvPr>
          <p:cNvPicPr>
            <a:picLocks noChangeAspect="1"/>
          </p:cNvPicPr>
          <p:nvPr/>
        </p:nvPicPr>
        <p:blipFill>
          <a:blip r:embed="rId2"/>
          <a:srcRect l="0" r="0" t="0" b="0"/>
          <a:stretch/>
        </p:blipFill>
        <p:spPr>
          <a:xfrm>
            <a:off x="5472684" y="3749040"/>
            <a:ext cx="2196846" cy="1493855"/>
          </a:xfrm>
          <a:prstGeom prst="rect">
            <a:avLst/>
          </a:prstGeom>
        </p:spPr>
      </p:pic>
      <p:sp>
        <p:nvSpPr>
          <p:cNvPr id="21" name="Text 17"/>
          <p:cNvSpPr/>
          <p:nvPr/>
        </p:nvSpPr>
        <p:spPr>
          <a:xfrm>
            <a:off x="5472684" y="5041727"/>
            <a:ext cx="1757477" cy="182880"/>
          </a:xfrm>
          <a:prstGeom prst="rect">
            <a:avLst/>
          </a:prstGeom>
          <a:solidFill>
            <a:srgbClr val="1E2B20"/>
          </a:solidFill>
          <a:ln/>
        </p:spPr>
        <p:txBody>
          <a:bodyPr wrap="square" lIns="25400" tIns="25400" rIns="25400" bIns="25400" rtlCol="0" anchor="ctr"/>
          <a:lstStyle/>
          <a:p>
            <a:pPr indent="0" marL="0">
              <a:buNone/>
            </a:pPr>
            <a:r>
              <a:rPr lang="en-US" sz="680" b="1" dirty="0">
                <a:solidFill>
                  <a:srgbClr val="FFFFFF"/>
                </a:solidFill>
                <a:latin typeface="Arial" pitchFamily="34" charset="0"/>
                <a:ea typeface="Arial" pitchFamily="34" charset="-122"/>
                <a:cs typeface="Arial" pitchFamily="34" charset="-120"/>
              </a:rPr>
              <a:t>Day</a:t>
            </a:r>
            <a:endParaRPr lang="en-US" sz="680" dirty="0"/>
          </a:p>
        </p:txBody>
      </p:sp>
      <p:pic>
        <p:nvPicPr>
          <p:cNvPr id="22" name="Image 2" descr="/Users/ikki/claudeproject/2faced-launch-day-v2/assets/img/sq05.jpg">    </p:cNvPr>
          <p:cNvPicPr>
            <a:picLocks noChangeAspect="1"/>
          </p:cNvPicPr>
          <p:nvPr/>
        </p:nvPicPr>
        <p:blipFill>
          <a:blip r:embed="rId3"/>
          <a:srcRect l="0" r="0" t="0" b="0"/>
          <a:stretch/>
        </p:blipFill>
        <p:spPr>
          <a:xfrm>
            <a:off x="7925562" y="3749040"/>
            <a:ext cx="2196846" cy="1493855"/>
          </a:xfrm>
          <a:prstGeom prst="rect">
            <a:avLst/>
          </a:prstGeom>
        </p:spPr>
      </p:pic>
      <p:sp>
        <p:nvSpPr>
          <p:cNvPr id="23" name="Text 18"/>
          <p:cNvSpPr/>
          <p:nvPr/>
        </p:nvSpPr>
        <p:spPr>
          <a:xfrm>
            <a:off x="7925562" y="5041727"/>
            <a:ext cx="1757477" cy="182880"/>
          </a:xfrm>
          <a:prstGeom prst="rect">
            <a:avLst/>
          </a:prstGeom>
          <a:solidFill>
            <a:srgbClr val="1E2B20"/>
          </a:solidFill>
          <a:ln/>
        </p:spPr>
        <p:txBody>
          <a:bodyPr wrap="square" lIns="25400" tIns="25400" rIns="25400" bIns="25400" rtlCol="0" anchor="ctr"/>
          <a:lstStyle/>
          <a:p>
            <a:pPr indent="0" marL="0">
              <a:buNone/>
            </a:pPr>
            <a:r>
              <a:rPr lang="en-US" sz="680" b="1" dirty="0">
                <a:solidFill>
                  <a:srgbClr val="FFFFFF"/>
                </a:solidFill>
                <a:latin typeface="Arial" pitchFamily="34" charset="0"/>
                <a:ea typeface="Arial" pitchFamily="34" charset="-122"/>
                <a:cs typeface="Arial" pitchFamily="34" charset="-120"/>
              </a:rPr>
              <a:t>Night</a:t>
            </a:r>
            <a:endParaRPr lang="en-US" sz="68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1E2B20"/>
        </a:solidFill>
      </p:bgPr>
    </p:bg>
    <p:spTree>
      <p:nvGrpSpPr>
        <p:cNvPr id="1" name=""/>
        <p:cNvGrpSpPr/>
        <p:nvPr/>
      </p:nvGrpSpPr>
      <p:grpSpPr>
        <a:xfrm>
          <a:off x="0" y="0"/>
          <a:ext cx="0" cy="0"/>
          <a:chOff x="0" y="0"/>
          <a:chExt cx="0" cy="0"/>
        </a:xfrm>
      </p:grpSpPr>
      <p:sp>
        <p:nvSpPr>
          <p:cNvPr id="2" name="Text 0"/>
          <p:cNvSpPr/>
          <p:nvPr/>
        </p:nvSpPr>
        <p:spPr>
          <a:xfrm>
            <a:off x="566928" y="475488"/>
            <a:ext cx="310896" cy="201168"/>
          </a:xfrm>
          <a:prstGeom prst="rect">
            <a:avLst/>
          </a:prstGeom>
          <a:noFill/>
          <a:ln/>
        </p:spPr>
        <p:txBody>
          <a:bodyPr wrap="square" lIns="0" tIns="0" rIns="0" bIns="0" rtlCol="0" anchor="ctr"/>
          <a:lstStyle/>
          <a:p>
            <a:pPr indent="0" marL="0">
              <a:buNone/>
            </a:pPr>
            <a:r>
              <a:rPr lang="en-US" sz="900" b="1" dirty="0">
                <a:solidFill>
                  <a:srgbClr val="E6DCC1"/>
                </a:solidFill>
                <a:latin typeface="Arial" pitchFamily="34" charset="0"/>
                <a:ea typeface="Arial" pitchFamily="34" charset="-122"/>
                <a:cs typeface="Arial" pitchFamily="34" charset="-120"/>
              </a:rPr>
              <a:t>21</a:t>
            </a:r>
            <a:endParaRPr lang="en-US" sz="900" dirty="0"/>
          </a:p>
        </p:txBody>
      </p:sp>
      <p:sp>
        <p:nvSpPr>
          <p:cNvPr id="3" name="Text 1"/>
          <p:cNvSpPr/>
          <p:nvPr/>
        </p:nvSpPr>
        <p:spPr>
          <a:xfrm>
            <a:off x="932688" y="402336"/>
            <a:ext cx="1042416" cy="292608"/>
          </a:xfrm>
          <a:prstGeom prst="rect">
            <a:avLst/>
          </a:prstGeom>
          <a:noFill/>
          <a:ln/>
        </p:spPr>
        <p:txBody>
          <a:bodyPr wrap="square" lIns="0" tIns="0" rIns="0" bIns="0" rtlCol="0" anchor="ctr"/>
          <a:lstStyle/>
          <a:p>
            <a:pPr indent="0" marL="0">
              <a:buNone/>
            </a:pPr>
            <a:r>
              <a:rPr lang="en-US" sz="1600" dirty="0">
                <a:solidFill>
                  <a:srgbClr val="F2F0E8"/>
                </a:solidFill>
                <a:latin typeface="Arial Black" pitchFamily="34" charset="0"/>
                <a:ea typeface="Arial Black" pitchFamily="34" charset="-122"/>
                <a:cs typeface="Arial Black" pitchFamily="34" charset="-120"/>
              </a:rPr>
              <a:t>NEXT</a:t>
            </a:r>
            <a:endParaRPr lang="en-US" sz="1600" dirty="0"/>
          </a:p>
        </p:txBody>
      </p:sp>
      <p:sp>
        <p:nvSpPr>
          <p:cNvPr id="4" name="Text 2"/>
          <p:cNvSpPr/>
          <p:nvPr/>
        </p:nvSpPr>
        <p:spPr>
          <a:xfrm>
            <a:off x="1975104" y="475488"/>
            <a:ext cx="4206240" cy="219456"/>
          </a:xfrm>
          <a:prstGeom prst="rect">
            <a:avLst/>
          </a:prstGeom>
          <a:noFill/>
          <a:ln/>
        </p:spPr>
        <p:txBody>
          <a:bodyPr wrap="square" lIns="0" tIns="0" rIns="0" bIns="0" rtlCol="0" anchor="ctr"/>
          <a:lstStyle/>
          <a:p>
            <a:pPr indent="0" marL="0">
              <a:buNone/>
            </a:pPr>
            <a:r>
              <a:rPr lang="en-US" sz="950" dirty="0">
                <a:solidFill>
                  <a:srgbClr val="A9B3A9"/>
                </a:solidFill>
                <a:latin typeface="Meiryo" pitchFamily="34" charset="0"/>
                <a:ea typeface="Meiryo" pitchFamily="34" charset="-122"/>
                <a:cs typeface="Meiryo" pitchFamily="34" charset="-120"/>
              </a:rPr>
              <a:t>確認事項とネクストアクション</a:t>
            </a:r>
            <a:endParaRPr lang="en-US" sz="950" dirty="0"/>
          </a:p>
        </p:txBody>
      </p:sp>
      <p:sp>
        <p:nvSpPr>
          <p:cNvPr id="5" name="Text 3"/>
          <p:cNvSpPr/>
          <p:nvPr/>
        </p:nvSpPr>
        <p:spPr>
          <a:xfrm>
            <a:off x="6830568" y="475488"/>
            <a:ext cx="3291840" cy="201168"/>
          </a:xfrm>
          <a:prstGeom prst="rect">
            <a:avLst/>
          </a:prstGeom>
          <a:noFill/>
          <a:ln/>
        </p:spPr>
        <p:txBody>
          <a:bodyPr wrap="square" lIns="0" tIns="0" rIns="0" bIns="0" rtlCol="0" anchor="ctr"/>
          <a:lstStyle/>
          <a:p>
            <a:pPr algn="r" indent="0" marL="0">
              <a:buNone/>
            </a:pPr>
            <a:r>
              <a:rPr lang="en-US" sz="800" b="1" spc="200" kern="0" dirty="0">
                <a:solidFill>
                  <a:srgbClr val="6B7A6D"/>
                </a:solidFill>
                <a:latin typeface="Arial" pitchFamily="34" charset="0"/>
                <a:ea typeface="Arial" pitchFamily="34" charset="-122"/>
                <a:cs typeface="Arial" pitchFamily="34" charset="-120"/>
              </a:rPr>
              <a:t>TO BE CONFIRMED</a:t>
            </a:r>
            <a:endParaRPr lang="en-US" sz="800" dirty="0"/>
          </a:p>
        </p:txBody>
      </p:sp>
      <p:sp>
        <p:nvSpPr>
          <p:cNvPr id="6" name="Shape 4"/>
          <p:cNvSpPr/>
          <p:nvPr/>
        </p:nvSpPr>
        <p:spPr>
          <a:xfrm>
            <a:off x="566928" y="749808"/>
            <a:ext cx="9555480" cy="16459"/>
          </a:xfrm>
          <a:prstGeom prst="rect">
            <a:avLst/>
          </a:prstGeom>
          <a:solidFill>
            <a:srgbClr val="F2F0E8"/>
          </a:solidFill>
          <a:ln/>
        </p:spPr>
      </p:sp>
      <p:sp>
        <p:nvSpPr>
          <p:cNvPr id="7" name="Text 5"/>
          <p:cNvSpPr/>
          <p:nvPr/>
        </p:nvSpPr>
        <p:spPr>
          <a:xfrm>
            <a:off x="9482328" y="7159752"/>
            <a:ext cx="640080" cy="182880"/>
          </a:xfrm>
          <a:prstGeom prst="rect">
            <a:avLst/>
          </a:prstGeom>
          <a:noFill/>
          <a:ln/>
        </p:spPr>
        <p:txBody>
          <a:bodyPr wrap="square" lIns="0" tIns="0" rIns="0" bIns="0" rtlCol="0" anchor="ctr"/>
          <a:lstStyle/>
          <a:p>
            <a:pPr algn="r" indent="0" marL="0">
              <a:buNone/>
            </a:pPr>
            <a:r>
              <a:rPr lang="en-US" sz="800" b="1" spc="200" kern="0" dirty="0">
                <a:solidFill>
                  <a:srgbClr val="6B7A6D"/>
                </a:solidFill>
                <a:latin typeface="Arial" pitchFamily="34" charset="0"/>
                <a:ea typeface="Arial" pitchFamily="34" charset="-122"/>
                <a:cs typeface="Arial" pitchFamily="34" charset="-120"/>
              </a:rPr>
              <a:t>22</a:t>
            </a:r>
            <a:endParaRPr lang="en-US" sz="800" dirty="0"/>
          </a:p>
        </p:txBody>
      </p:sp>
      <p:sp>
        <p:nvSpPr>
          <p:cNvPr id="8" name="Text 6"/>
          <p:cNvSpPr/>
          <p:nvPr/>
        </p:nvSpPr>
        <p:spPr>
          <a:xfrm>
            <a:off x="566928" y="950976"/>
            <a:ext cx="9555480" cy="223520"/>
          </a:xfrm>
          <a:prstGeom prst="rect">
            <a:avLst/>
          </a:prstGeom>
          <a:noFill/>
          <a:ln/>
        </p:spPr>
        <p:txBody>
          <a:bodyPr wrap="square" lIns="0" tIns="0" rIns="0" bIns="0" rtlCol="0" anchor="t"/>
          <a:lstStyle/>
          <a:p>
            <a:pPr indent="0" marL="0">
              <a:lnSpc>
                <a:spcPct val="125000"/>
              </a:lnSpc>
              <a:buNone/>
            </a:pPr>
            <a:r>
              <a:rPr lang="en-US" sz="1100" dirty="0">
                <a:solidFill>
                  <a:srgbClr val="000000"/>
                </a:solidFill>
                <a:latin typeface="Meiryo" pitchFamily="34" charset="0"/>
                <a:ea typeface="Meiryo" pitchFamily="34" charset="-122"/>
                <a:cs typeface="Meiryo" pitchFamily="34" charset="-120"/>
              </a:rPr>
              <a:t> 本書は ver.2（実施ベース版）です。</a:t>
            </a:r>
            <a:pPr indent="0" marL="0">
              <a:lnSpc>
                <a:spcPct val="125000"/>
              </a:lnSpc>
              <a:buNone/>
            </a:pPr>
            <a:r>
              <a:rPr lang="en-US" sz="1100" b="1" dirty="0">
                <a:solidFill>
                  <a:srgbClr val="000000"/>
                </a:solidFill>
                <a:latin typeface="Meiryo" pitchFamily="34" charset="0"/>
                <a:ea typeface="Meiryo" pitchFamily="34" charset="-122"/>
                <a:cs typeface="Meiryo" pitchFamily="34" charset="-120"/>
              </a:rPr>
              <a:t>装飾は実施できる範囲まで絞り込み済み</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で、 </a:t>
            </a:r>
            <a:pPr indent="0" marL="0">
              <a:lnSpc>
                <a:spcPct val="125000"/>
              </a:lnSpc>
              <a:buNone/>
            </a:pPr>
            <a:r>
              <a:rPr lang="en-US" sz="1100" dirty="0">
                <a:solidFill>
                  <a:srgbClr val="2F7A4B"/>
                </a:solidFill>
                <a:latin typeface="Meiryo" pitchFamily="34" charset="0"/>
                <a:ea typeface="Meiryo" pitchFamily="34" charset="-122"/>
                <a:cs typeface="Meiryo" pitchFamily="34" charset="-120"/>
              </a:rPr>
              <a:t>残っているのは以下の確定作業です。</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 </a:t>
            </a:r>
            <a:endParaRPr lang="en-US" sz="1100" dirty="0"/>
          </a:p>
        </p:txBody>
      </p:sp>
      <p:sp>
        <p:nvSpPr>
          <p:cNvPr id="9" name="Shape 7"/>
          <p:cNvSpPr/>
          <p:nvPr/>
        </p:nvSpPr>
        <p:spPr>
          <a:xfrm>
            <a:off x="566928" y="1293368"/>
            <a:ext cx="128016" cy="128016"/>
          </a:xfrm>
          <a:prstGeom prst="rect">
            <a:avLst/>
          </a:prstGeom>
          <a:solidFill>
            <a:srgbClr val="1E2B20"/>
          </a:solidFill>
          <a:ln w="12700">
            <a:solidFill>
              <a:srgbClr val="F2F0E8"/>
            </a:solidFill>
            <a:prstDash val="solid"/>
          </a:ln>
        </p:spPr>
      </p:sp>
      <p:sp>
        <p:nvSpPr>
          <p:cNvPr id="10" name="Text 8"/>
          <p:cNvSpPr/>
          <p:nvPr/>
        </p:nvSpPr>
        <p:spPr>
          <a:xfrm>
            <a:off x="804672" y="1265936"/>
            <a:ext cx="4402836" cy="150813"/>
          </a:xfrm>
          <a:prstGeom prst="rect">
            <a:avLst/>
          </a:prstGeom>
          <a:noFill/>
          <a:ln/>
        </p:spPr>
        <p:txBody>
          <a:bodyPr wrap="square" lIns="0" tIns="0" rIns="0" bIns="0" rtlCol="0" anchor="ctr"/>
          <a:lstStyle/>
          <a:p>
            <a:pPr indent="0" marL="0">
              <a:buNone/>
            </a:pPr>
            <a:r>
              <a:rPr lang="en-US" sz="950" b="1" dirty="0">
                <a:solidFill>
                  <a:srgbClr val="F2F0E8"/>
                </a:solidFill>
                <a:latin typeface="Meiryo" pitchFamily="34" charset="0"/>
                <a:ea typeface="Meiryo" pitchFamily="34" charset="-122"/>
                <a:cs typeface="Meiryo" pitchFamily="34" charset="-120"/>
              </a:rPr>
              <a:t>③ フォトブースのミラー ／ 最優先</a:t>
            </a:r>
            <a:endParaRPr lang="en-US" sz="950" dirty="0"/>
          </a:p>
        </p:txBody>
      </p:sp>
      <p:sp>
        <p:nvSpPr>
          <p:cNvPr id="11" name="Text 9"/>
          <p:cNvSpPr/>
          <p:nvPr/>
        </p:nvSpPr>
        <p:spPr>
          <a:xfrm>
            <a:off x="804672" y="1416749"/>
            <a:ext cx="4402836" cy="441960"/>
          </a:xfrm>
          <a:prstGeom prst="rect">
            <a:avLst/>
          </a:prstGeom>
          <a:noFill/>
          <a:ln/>
        </p:spPr>
        <p:txBody>
          <a:bodyPr wrap="square" lIns="0" tIns="0" rIns="0" bIns="0" rtlCol="0" anchor="t"/>
          <a:lstStyle/>
          <a:p>
            <a:pPr indent="0" marL="0">
              <a:lnSpc>
                <a:spcPct val="120000"/>
              </a:lnSpc>
              <a:buNone/>
            </a:pPr>
            <a:r>
              <a:rPr lang="en-US" sz="800" dirty="0">
                <a:solidFill>
                  <a:srgbClr val="000000"/>
                </a:solidFill>
                <a:latin typeface="Meiryo" pitchFamily="34" charset="0"/>
                <a:ea typeface="Meiryo" pitchFamily="34" charset="-122"/>
                <a:cs typeface="Meiryo" pitchFamily="34" charset="-120"/>
              </a:rPr>
              <a:t>図面では</a:t>
            </a:r>
            <a:pPr indent="0" marL="0">
              <a:lnSpc>
                <a:spcPct val="120000"/>
              </a:lnSpc>
              <a:buNone/>
            </a:pPr>
            <a:r>
              <a:rPr lang="en-US" sz="800" b="1" dirty="0">
                <a:solidFill>
                  <a:srgbClr val="000000"/>
                </a:solidFill>
                <a:latin typeface="Meiryo" pitchFamily="34" charset="0"/>
                <a:ea typeface="Meiryo" pitchFamily="34" charset="-122"/>
                <a:cs typeface="Meiryo" pitchFamily="34" charset="-120"/>
              </a:rPr>
              <a:t>新設ミラー（W1,090）</a:t>
            </a:r>
            <a:pPr indent="0" marL="0">
              <a:lnSpc>
                <a:spcPct val="120000"/>
              </a:lnSpc>
              <a:buNone/>
            </a:pPr>
            <a:r>
              <a:rPr lang="en-US" sz="800" dirty="0">
                <a:solidFill>
                  <a:srgbClr val="000000"/>
                </a:solidFill>
                <a:latin typeface="Meiryo" pitchFamily="34" charset="0"/>
                <a:ea typeface="Meiryo" pitchFamily="34" charset="-122"/>
                <a:cs typeface="Meiryo" pitchFamily="34" charset="-120"/>
              </a:rPr>
              <a:t>ですが、階段前には</a:t>
            </a:r>
            <a:pPr indent="0" marL="0">
              <a:lnSpc>
                <a:spcPct val="120000"/>
              </a:lnSpc>
              <a:buNone/>
            </a:pPr>
            <a:r>
              <a:rPr lang="en-US" sz="800" b="1" dirty="0">
                <a:solidFill>
                  <a:srgbClr val="000000"/>
                </a:solidFill>
                <a:latin typeface="Meiryo" pitchFamily="34" charset="0"/>
                <a:ea typeface="Meiryo" pitchFamily="34" charset="-122"/>
                <a:cs typeface="Meiryo" pitchFamily="34" charset="-120"/>
              </a:rPr>
              <a:t>既存の大型ミラー（H 約2,800mm）</a:t>
            </a:r>
            <a:pPr indent="0" marL="0">
              <a:lnSpc>
                <a:spcPct val="120000"/>
              </a:lnSpc>
              <a:buNone/>
            </a:pPr>
            <a:r>
              <a:rPr lang="en-US" sz="800" dirty="0">
                <a:solidFill>
                  <a:srgbClr val="000000"/>
                </a:solidFill>
                <a:latin typeface="Meiryo" pitchFamily="34" charset="0"/>
                <a:ea typeface="Meiryo" pitchFamily="34" charset="-122"/>
                <a:cs typeface="Meiryo" pitchFamily="34" charset="-120"/>
              </a:rPr>
              <a:t>があります。</a:t>
            </a:r>
            <a:pPr indent="0" marL="0">
              <a:lnSpc>
                <a:spcPct val="120000"/>
              </a:lnSpc>
              <a:buNone/>
            </a:pPr>
            <a:r>
              <a:rPr lang="en-US" sz="800" b="1" dirty="0">
                <a:solidFill>
                  <a:srgbClr val="000000"/>
                </a:solidFill>
                <a:latin typeface="Meiryo" pitchFamily="34" charset="0"/>
                <a:ea typeface="Meiryo" pitchFamily="34" charset="-122"/>
                <a:cs typeface="Meiryo" pitchFamily="34" charset="-120"/>
              </a:rPr>
              <a:t>新設か既存転用か</a:t>
            </a:r>
            <a:pPr indent="0" marL="0">
              <a:lnSpc>
                <a:spcPct val="120000"/>
              </a:lnSpc>
              <a:buNone/>
            </a:pPr>
            <a:r>
              <a:rPr lang="en-US" sz="800" dirty="0">
                <a:solidFill>
                  <a:srgbClr val="000000"/>
                </a:solidFill>
                <a:latin typeface="Meiryo" pitchFamily="34" charset="0"/>
                <a:ea typeface="Meiryo" pitchFamily="34" charset="-122"/>
                <a:cs typeface="Meiryo" pitchFamily="34" charset="-120"/>
              </a:rPr>
              <a:t>で費用が変わります。あわせて什器「G」の位置が移動後で確定かもご確認ください（P.16）。</a:t>
            </a:r>
            <a:endParaRPr lang="en-US" sz="800" dirty="0"/>
          </a:p>
        </p:txBody>
      </p:sp>
      <p:sp>
        <p:nvSpPr>
          <p:cNvPr id="12" name="Shape 10"/>
          <p:cNvSpPr/>
          <p:nvPr/>
        </p:nvSpPr>
        <p:spPr>
          <a:xfrm>
            <a:off x="5481828" y="1293368"/>
            <a:ext cx="128016" cy="128016"/>
          </a:xfrm>
          <a:prstGeom prst="rect">
            <a:avLst/>
          </a:prstGeom>
          <a:solidFill>
            <a:srgbClr val="1E2B20"/>
          </a:solidFill>
          <a:ln w="12700">
            <a:solidFill>
              <a:srgbClr val="F2F0E8"/>
            </a:solidFill>
            <a:prstDash val="solid"/>
          </a:ln>
        </p:spPr>
      </p:sp>
      <p:sp>
        <p:nvSpPr>
          <p:cNvPr id="13" name="Text 11"/>
          <p:cNvSpPr/>
          <p:nvPr/>
        </p:nvSpPr>
        <p:spPr>
          <a:xfrm>
            <a:off x="5719572" y="1265936"/>
            <a:ext cx="4402836" cy="150813"/>
          </a:xfrm>
          <a:prstGeom prst="rect">
            <a:avLst/>
          </a:prstGeom>
          <a:noFill/>
          <a:ln/>
        </p:spPr>
        <p:txBody>
          <a:bodyPr wrap="square" lIns="0" tIns="0" rIns="0" bIns="0" rtlCol="0" anchor="ctr"/>
          <a:lstStyle/>
          <a:p>
            <a:pPr indent="0" marL="0">
              <a:buNone/>
            </a:pPr>
            <a:r>
              <a:rPr lang="en-US" sz="950" b="1" dirty="0">
                <a:solidFill>
                  <a:srgbClr val="F2F0E8"/>
                </a:solidFill>
                <a:latin typeface="Meiryo" pitchFamily="34" charset="0"/>
                <a:ea typeface="Meiryo" pitchFamily="34" charset="-122"/>
                <a:cs typeface="Meiryo" pitchFamily="34" charset="-120"/>
              </a:rPr>
              <a:t>階段の工法</a:t>
            </a:r>
            <a:endParaRPr lang="en-US" sz="950" dirty="0"/>
          </a:p>
        </p:txBody>
      </p:sp>
      <p:sp>
        <p:nvSpPr>
          <p:cNvPr id="14" name="Text 12"/>
          <p:cNvSpPr/>
          <p:nvPr/>
        </p:nvSpPr>
        <p:spPr>
          <a:xfrm>
            <a:off x="5719572" y="1416749"/>
            <a:ext cx="4402836" cy="294640"/>
          </a:xfrm>
          <a:prstGeom prst="rect">
            <a:avLst/>
          </a:prstGeom>
          <a:noFill/>
          <a:ln/>
        </p:spPr>
        <p:txBody>
          <a:bodyPr wrap="square" lIns="0" tIns="0" rIns="0" bIns="0" rtlCol="0" anchor="t"/>
          <a:lstStyle/>
          <a:p>
            <a:pPr indent="0" marL="0">
              <a:lnSpc>
                <a:spcPct val="120000"/>
              </a:lnSpc>
              <a:buNone/>
            </a:pPr>
            <a:r>
              <a:rPr lang="en-US" sz="800" dirty="0">
                <a:solidFill>
                  <a:srgbClr val="000000"/>
                </a:solidFill>
                <a:latin typeface="Meiryo" pitchFamily="34" charset="0"/>
                <a:ea typeface="Meiryo" pitchFamily="34" charset="-122"/>
                <a:cs typeface="Meiryo" pitchFamily="34" charset="-120"/>
              </a:rPr>
              <a:t>踏面・蹴込みは凹凸のためシート貼付が不可。</a:t>
            </a:r>
            <a:pPr indent="0" marL="0">
              <a:lnSpc>
                <a:spcPct val="120000"/>
              </a:lnSpc>
              <a:buNone/>
            </a:pPr>
            <a:r>
              <a:rPr lang="en-US" sz="800" b="1" dirty="0">
                <a:solidFill>
                  <a:srgbClr val="000000"/>
                </a:solidFill>
                <a:latin typeface="Meiryo" pitchFamily="34" charset="0"/>
                <a:ea typeface="Meiryo" pitchFamily="34" charset="-122"/>
                <a:cs typeface="Meiryo" pitchFamily="34" charset="-120"/>
              </a:rPr>
              <a:t>パネル等の代替工法</a:t>
            </a:r>
            <a:pPr indent="0" marL="0">
              <a:lnSpc>
                <a:spcPct val="120000"/>
              </a:lnSpc>
              <a:buNone/>
            </a:pPr>
            <a:r>
              <a:rPr lang="en-US" sz="800" dirty="0">
                <a:solidFill>
                  <a:srgbClr val="000000"/>
                </a:solidFill>
                <a:latin typeface="Meiryo" pitchFamily="34" charset="0"/>
                <a:ea typeface="Meiryo" pitchFamily="34" charset="-122"/>
                <a:cs typeface="Meiryo" pitchFamily="34" charset="-120"/>
              </a:rPr>
              <a:t>と、掲出できる面・サイズ・数量の確定が必要です。</a:t>
            </a:r>
            <a:endParaRPr lang="en-US" sz="800" dirty="0"/>
          </a:p>
        </p:txBody>
      </p:sp>
      <p:sp>
        <p:nvSpPr>
          <p:cNvPr id="15" name="Shape 13"/>
          <p:cNvSpPr/>
          <p:nvPr/>
        </p:nvSpPr>
        <p:spPr>
          <a:xfrm>
            <a:off x="566928" y="2087309"/>
            <a:ext cx="128016" cy="128016"/>
          </a:xfrm>
          <a:prstGeom prst="rect">
            <a:avLst/>
          </a:prstGeom>
          <a:solidFill>
            <a:srgbClr val="1E2B20"/>
          </a:solidFill>
          <a:ln w="12700">
            <a:solidFill>
              <a:srgbClr val="F2F0E8"/>
            </a:solidFill>
            <a:prstDash val="solid"/>
          </a:ln>
        </p:spPr>
      </p:sp>
      <p:sp>
        <p:nvSpPr>
          <p:cNvPr id="16" name="Text 14"/>
          <p:cNvSpPr/>
          <p:nvPr/>
        </p:nvSpPr>
        <p:spPr>
          <a:xfrm>
            <a:off x="804672" y="2059877"/>
            <a:ext cx="4402836" cy="150813"/>
          </a:xfrm>
          <a:prstGeom prst="rect">
            <a:avLst/>
          </a:prstGeom>
          <a:noFill/>
          <a:ln/>
        </p:spPr>
        <p:txBody>
          <a:bodyPr wrap="square" lIns="0" tIns="0" rIns="0" bIns="0" rtlCol="0" anchor="ctr"/>
          <a:lstStyle/>
          <a:p>
            <a:pPr indent="0" marL="0">
              <a:buNone/>
            </a:pPr>
            <a:r>
              <a:rPr lang="en-US" sz="950" b="1" dirty="0">
                <a:solidFill>
                  <a:srgbClr val="F2F0E8"/>
                </a:solidFill>
                <a:latin typeface="Meiryo" pitchFamily="34" charset="0"/>
                <a:ea typeface="Meiryo" pitchFamily="34" charset="-122"/>
                <a:cs typeface="Meiryo" pitchFamily="34" charset="-120"/>
              </a:rPr>
              <a:t>② DRINK ブースの運用</a:t>
            </a:r>
            <a:endParaRPr lang="en-US" sz="950" dirty="0"/>
          </a:p>
        </p:txBody>
      </p:sp>
      <p:sp>
        <p:nvSpPr>
          <p:cNvPr id="17" name="Text 15"/>
          <p:cNvSpPr/>
          <p:nvPr/>
        </p:nvSpPr>
        <p:spPr>
          <a:xfrm>
            <a:off x="804672" y="2210689"/>
            <a:ext cx="4402836" cy="294640"/>
          </a:xfrm>
          <a:prstGeom prst="rect">
            <a:avLst/>
          </a:prstGeom>
          <a:noFill/>
          <a:ln/>
        </p:spPr>
        <p:txBody>
          <a:bodyPr wrap="square" lIns="0" tIns="0" rIns="0" bIns="0" rtlCol="0" anchor="t"/>
          <a:lstStyle/>
          <a:p>
            <a:pPr indent="0" marL="0">
              <a:lnSpc>
                <a:spcPct val="120000"/>
              </a:lnSpc>
              <a:buNone/>
            </a:pPr>
            <a:r>
              <a:rPr lang="en-US" sz="800" dirty="0">
                <a:solidFill>
                  <a:srgbClr val="000000"/>
                </a:solidFill>
                <a:latin typeface="Meiryo" pitchFamily="34" charset="0"/>
                <a:ea typeface="Meiryo" pitchFamily="34" charset="-122"/>
                <a:cs typeface="Meiryo" pitchFamily="34" charset="-120"/>
              </a:rPr>
              <a:t>位置は図面で確定しました。</a:t>
            </a:r>
            <a:pPr indent="0" marL="0">
              <a:lnSpc>
                <a:spcPct val="120000"/>
              </a:lnSpc>
              <a:buNone/>
            </a:pPr>
            <a:r>
              <a:rPr lang="en-US" sz="800" b="1" dirty="0">
                <a:solidFill>
                  <a:srgbClr val="000000"/>
                </a:solidFill>
                <a:latin typeface="Meiryo" pitchFamily="34" charset="0"/>
                <a:ea typeface="Meiryo" pitchFamily="34" charset="-122"/>
                <a:cs typeface="Meiryo" pitchFamily="34" charset="-120"/>
              </a:rPr>
              <a:t>提供方法・提供時間・担当者・補充と廃棄</a:t>
            </a:r>
            <a:pPr indent="0" marL="0">
              <a:lnSpc>
                <a:spcPct val="120000"/>
              </a:lnSpc>
              <a:buNone/>
            </a:pPr>
            <a:r>
              <a:rPr lang="en-US" sz="800" dirty="0">
                <a:solidFill>
                  <a:srgbClr val="000000"/>
                </a:solidFill>
                <a:latin typeface="Meiryo" pitchFamily="34" charset="0"/>
                <a:ea typeface="Meiryo" pitchFamily="34" charset="-122"/>
                <a:cs typeface="Meiryo" pitchFamily="34" charset="-120"/>
              </a:rPr>
              <a:t>の運用を詰める必要があります。ステッカー配布もここで行います。</a:t>
            </a:r>
            <a:endParaRPr lang="en-US" sz="800" dirty="0"/>
          </a:p>
        </p:txBody>
      </p:sp>
      <p:sp>
        <p:nvSpPr>
          <p:cNvPr id="18" name="Shape 16"/>
          <p:cNvSpPr/>
          <p:nvPr/>
        </p:nvSpPr>
        <p:spPr>
          <a:xfrm>
            <a:off x="5481828" y="2087309"/>
            <a:ext cx="128016" cy="128016"/>
          </a:xfrm>
          <a:prstGeom prst="rect">
            <a:avLst/>
          </a:prstGeom>
          <a:solidFill>
            <a:srgbClr val="1E2B20"/>
          </a:solidFill>
          <a:ln w="12700">
            <a:solidFill>
              <a:srgbClr val="F2F0E8"/>
            </a:solidFill>
            <a:prstDash val="solid"/>
          </a:ln>
        </p:spPr>
      </p:sp>
      <p:sp>
        <p:nvSpPr>
          <p:cNvPr id="19" name="Text 17"/>
          <p:cNvSpPr/>
          <p:nvPr/>
        </p:nvSpPr>
        <p:spPr>
          <a:xfrm>
            <a:off x="5719572" y="2059877"/>
            <a:ext cx="4402836" cy="150813"/>
          </a:xfrm>
          <a:prstGeom prst="rect">
            <a:avLst/>
          </a:prstGeom>
          <a:noFill/>
          <a:ln/>
        </p:spPr>
        <p:txBody>
          <a:bodyPr wrap="square" lIns="0" tIns="0" rIns="0" bIns="0" rtlCol="0" anchor="ctr"/>
          <a:lstStyle/>
          <a:p>
            <a:pPr indent="0" marL="0">
              <a:buNone/>
            </a:pPr>
            <a:r>
              <a:rPr lang="en-US" sz="950" b="1" dirty="0">
                <a:solidFill>
                  <a:srgbClr val="F2F0E8"/>
                </a:solidFill>
                <a:latin typeface="Meiryo" pitchFamily="34" charset="0"/>
                <a:ea typeface="Meiryo" pitchFamily="34" charset="-122"/>
                <a:cs typeface="Meiryo" pitchFamily="34" charset="-120"/>
              </a:rPr>
              <a:t>クライアント様保有のサイン類</a:t>
            </a:r>
            <a:endParaRPr lang="en-US" sz="950" dirty="0"/>
          </a:p>
        </p:txBody>
      </p:sp>
      <p:sp>
        <p:nvSpPr>
          <p:cNvPr id="20" name="Text 18"/>
          <p:cNvSpPr/>
          <p:nvPr/>
        </p:nvSpPr>
        <p:spPr>
          <a:xfrm>
            <a:off x="5719572" y="2210689"/>
            <a:ext cx="4402836" cy="294640"/>
          </a:xfrm>
          <a:prstGeom prst="rect">
            <a:avLst/>
          </a:prstGeom>
          <a:noFill/>
          <a:ln/>
        </p:spPr>
        <p:txBody>
          <a:bodyPr wrap="square" lIns="0" tIns="0" rIns="0" bIns="0" rtlCol="0" anchor="t"/>
          <a:lstStyle/>
          <a:p>
            <a:pPr indent="0" marL="0">
              <a:lnSpc>
                <a:spcPct val="120000"/>
              </a:lnSpc>
              <a:buNone/>
            </a:pPr>
            <a:r>
              <a:rPr lang="en-US" sz="800" dirty="0">
                <a:solidFill>
                  <a:srgbClr val="000000"/>
                </a:solidFill>
                <a:latin typeface="Meiryo" pitchFamily="34" charset="0"/>
                <a:ea typeface="Meiryo" pitchFamily="34" charset="-122"/>
                <a:cs typeface="Meiryo" pitchFamily="34" charset="-120"/>
              </a:rPr>
              <a:t>既存サイン・アーカイブポスター等をお持ちであれば</a:t>
            </a:r>
            <a:pPr indent="0" marL="0">
              <a:lnSpc>
                <a:spcPct val="120000"/>
              </a:lnSpc>
              <a:buNone/>
            </a:pPr>
            <a:r>
              <a:rPr lang="en-US" sz="800" b="1" dirty="0">
                <a:solidFill>
                  <a:srgbClr val="000000"/>
                </a:solidFill>
                <a:latin typeface="Meiryo" pitchFamily="34" charset="0"/>
                <a:ea typeface="Meiryo" pitchFamily="34" charset="-122"/>
                <a:cs typeface="Meiryo" pitchFamily="34" charset="-120"/>
              </a:rPr>
              <a:t>ご共有ください。反映して新規制作を減らせます。</a:t>
            </a:r>
            <a:endParaRPr lang="en-US" sz="800" dirty="0"/>
          </a:p>
        </p:txBody>
      </p:sp>
      <p:sp>
        <p:nvSpPr>
          <p:cNvPr id="21" name="Shape 19"/>
          <p:cNvSpPr/>
          <p:nvPr/>
        </p:nvSpPr>
        <p:spPr>
          <a:xfrm>
            <a:off x="566928" y="2733929"/>
            <a:ext cx="128016" cy="128016"/>
          </a:xfrm>
          <a:prstGeom prst="rect">
            <a:avLst/>
          </a:prstGeom>
          <a:solidFill>
            <a:srgbClr val="1E2B20"/>
          </a:solidFill>
          <a:ln w="12700">
            <a:solidFill>
              <a:srgbClr val="F2F0E8"/>
            </a:solidFill>
            <a:prstDash val="solid"/>
          </a:ln>
        </p:spPr>
      </p:sp>
      <p:sp>
        <p:nvSpPr>
          <p:cNvPr id="22" name="Text 20"/>
          <p:cNvSpPr/>
          <p:nvPr/>
        </p:nvSpPr>
        <p:spPr>
          <a:xfrm>
            <a:off x="804672" y="2706497"/>
            <a:ext cx="4402836" cy="150813"/>
          </a:xfrm>
          <a:prstGeom prst="rect">
            <a:avLst/>
          </a:prstGeom>
          <a:noFill/>
          <a:ln/>
        </p:spPr>
        <p:txBody>
          <a:bodyPr wrap="square" lIns="0" tIns="0" rIns="0" bIns="0" rtlCol="0" anchor="ctr"/>
          <a:lstStyle/>
          <a:p>
            <a:pPr indent="0" marL="0">
              <a:buNone/>
            </a:pPr>
            <a:r>
              <a:rPr lang="en-US" sz="950" b="1" dirty="0">
                <a:solidFill>
                  <a:srgbClr val="F2F0E8"/>
                </a:solidFill>
                <a:latin typeface="Meiryo" pitchFamily="34" charset="0"/>
                <a:ea typeface="Meiryo" pitchFamily="34" charset="-122"/>
                <a:cs typeface="Meiryo" pitchFamily="34" charset="-120"/>
              </a:rPr>
              <a:t>Gallery2 の開催時間・会場条件</a:t>
            </a:r>
            <a:endParaRPr lang="en-US" sz="950" dirty="0"/>
          </a:p>
        </p:txBody>
      </p:sp>
      <p:sp>
        <p:nvSpPr>
          <p:cNvPr id="23" name="Text 21"/>
          <p:cNvSpPr/>
          <p:nvPr/>
        </p:nvSpPr>
        <p:spPr>
          <a:xfrm>
            <a:off x="804672" y="2857310"/>
            <a:ext cx="4402836" cy="294640"/>
          </a:xfrm>
          <a:prstGeom prst="rect">
            <a:avLst/>
          </a:prstGeom>
          <a:noFill/>
          <a:ln/>
        </p:spPr>
        <p:txBody>
          <a:bodyPr wrap="square" lIns="0" tIns="0" rIns="0" bIns="0" rtlCol="0" anchor="t"/>
          <a:lstStyle/>
          <a:p>
            <a:pPr indent="0" marL="0">
              <a:lnSpc>
                <a:spcPct val="120000"/>
              </a:lnSpc>
              <a:buNone/>
            </a:pPr>
            <a:r>
              <a:rPr lang="en-US" sz="800" b="1" dirty="0">
                <a:solidFill>
                  <a:srgbClr val="000000"/>
                </a:solidFill>
                <a:latin typeface="Meiryo" pitchFamily="34" charset="0"/>
                <a:ea typeface="Meiryo" pitchFamily="34" charset="-122"/>
                <a:cs typeface="Meiryo" pitchFamily="34" charset="-120"/>
              </a:rPr>
              <a:t>Kinetics は 18:00–20:00 で確定。</a:t>
            </a:r>
            <a:pPr indent="0" marL="0">
              <a:lnSpc>
                <a:spcPct val="120000"/>
              </a:lnSpc>
              <a:buNone/>
            </a:pPr>
            <a:r>
              <a:rPr lang="en-US" sz="800" dirty="0">
                <a:solidFill>
                  <a:srgbClr val="000000"/>
                </a:solidFill>
                <a:latin typeface="Meiryo" pitchFamily="34" charset="0"/>
                <a:ea typeface="Meiryo" pitchFamily="34" charset="-122"/>
                <a:cs typeface="Meiryo" pitchFamily="34" charset="-120"/>
              </a:rPr>
              <a:t>昼 13:00–16:30 は逆算した弊社案です。住所・什器・販売条件と合わせてご確認ください。</a:t>
            </a:r>
            <a:endParaRPr lang="en-US" sz="800" dirty="0"/>
          </a:p>
        </p:txBody>
      </p:sp>
      <p:sp>
        <p:nvSpPr>
          <p:cNvPr id="24" name="Shape 22"/>
          <p:cNvSpPr/>
          <p:nvPr/>
        </p:nvSpPr>
        <p:spPr>
          <a:xfrm>
            <a:off x="5481828" y="2733929"/>
            <a:ext cx="128016" cy="128016"/>
          </a:xfrm>
          <a:prstGeom prst="rect">
            <a:avLst/>
          </a:prstGeom>
          <a:solidFill>
            <a:srgbClr val="1E2B20"/>
          </a:solidFill>
          <a:ln w="12700">
            <a:solidFill>
              <a:srgbClr val="F2F0E8"/>
            </a:solidFill>
            <a:prstDash val="solid"/>
          </a:ln>
        </p:spPr>
      </p:sp>
      <p:sp>
        <p:nvSpPr>
          <p:cNvPr id="25" name="Text 23"/>
          <p:cNvSpPr/>
          <p:nvPr/>
        </p:nvSpPr>
        <p:spPr>
          <a:xfrm>
            <a:off x="5719572" y="2706497"/>
            <a:ext cx="4402836" cy="150813"/>
          </a:xfrm>
          <a:prstGeom prst="rect">
            <a:avLst/>
          </a:prstGeom>
          <a:noFill/>
          <a:ln/>
        </p:spPr>
        <p:txBody>
          <a:bodyPr wrap="square" lIns="0" tIns="0" rIns="0" bIns="0" rtlCol="0" anchor="ctr"/>
          <a:lstStyle/>
          <a:p>
            <a:pPr indent="0" marL="0">
              <a:buNone/>
            </a:pPr>
            <a:r>
              <a:rPr lang="en-US" sz="950" b="1" dirty="0">
                <a:solidFill>
                  <a:srgbClr val="F2F0E8"/>
                </a:solidFill>
                <a:latin typeface="Meiryo" pitchFamily="34" charset="0"/>
                <a:ea typeface="Meiryo" pitchFamily="34" charset="-122"/>
                <a:cs typeface="Meiryo" pitchFamily="34" charset="-120"/>
              </a:rPr>
              <a:t>商品情報の解禁範囲</a:t>
            </a:r>
            <a:endParaRPr lang="en-US" sz="950" dirty="0"/>
          </a:p>
        </p:txBody>
      </p:sp>
      <p:sp>
        <p:nvSpPr>
          <p:cNvPr id="26" name="Text 24"/>
          <p:cNvSpPr/>
          <p:nvPr/>
        </p:nvSpPr>
        <p:spPr>
          <a:xfrm>
            <a:off x="5719572" y="2857310"/>
            <a:ext cx="4402836" cy="294640"/>
          </a:xfrm>
          <a:prstGeom prst="rect">
            <a:avLst/>
          </a:prstGeom>
          <a:noFill/>
          <a:ln/>
        </p:spPr>
        <p:txBody>
          <a:bodyPr wrap="square" lIns="0" tIns="0" rIns="0" bIns="0" rtlCol="0" anchor="t"/>
          <a:lstStyle/>
          <a:p>
            <a:pPr indent="0" marL="0">
              <a:lnSpc>
                <a:spcPct val="120000"/>
              </a:lnSpc>
              <a:buNone/>
            </a:pPr>
            <a:r>
              <a:rPr lang="en-US" sz="800" b="1" dirty="0">
                <a:solidFill>
                  <a:srgbClr val="000000"/>
                </a:solidFill>
                <a:latin typeface="Meiryo" pitchFamily="34" charset="0"/>
                <a:ea typeface="Meiryo" pitchFamily="34" charset="-122"/>
                <a:cs typeface="Meiryo" pitchFamily="34" charset="-120"/>
              </a:rPr>
              <a:t>価格は P.04 に掲載</a:t>
            </a:r>
            <a:pPr indent="0" marL="0">
              <a:lnSpc>
                <a:spcPct val="120000"/>
              </a:lnSpc>
              <a:buNone/>
            </a:pPr>
            <a:r>
              <a:rPr lang="en-US" sz="800" dirty="0">
                <a:solidFill>
                  <a:srgbClr val="000000"/>
                </a:solidFill>
                <a:latin typeface="Meiryo" pitchFamily="34" charset="0"/>
                <a:ea typeface="Meiryo" pitchFamily="34" charset="-122"/>
                <a:cs typeface="Meiryo" pitchFamily="34" charset="-120"/>
              </a:rPr>
              <a:t>（MID ¥16,500／LOW ¥15,950／LE LOW ¥16,500・税込）。</a:t>
            </a:r>
            <a:pPr indent="0" marL="0">
              <a:lnSpc>
                <a:spcPct val="120000"/>
              </a:lnSpc>
              <a:buNone/>
            </a:pPr>
            <a:r>
              <a:rPr lang="en-US" sz="800" b="1" dirty="0">
                <a:solidFill>
                  <a:srgbClr val="000000"/>
                </a:solidFill>
                <a:latin typeface="Meiryo" pitchFamily="34" charset="0"/>
                <a:ea typeface="Meiryo" pitchFamily="34" charset="-122"/>
                <a:cs typeface="Meiryo" pitchFamily="34" charset="-120"/>
              </a:rPr>
              <a:t>告知に出してよいか</a:t>
            </a:r>
            <a:pPr indent="0" marL="0">
              <a:lnSpc>
                <a:spcPct val="120000"/>
              </a:lnSpc>
              <a:buNone/>
            </a:pPr>
            <a:r>
              <a:rPr lang="en-US" sz="800" dirty="0">
                <a:solidFill>
                  <a:srgbClr val="000000"/>
                </a:solidFill>
                <a:latin typeface="Meiryo" pitchFamily="34" charset="0"/>
                <a:ea typeface="Meiryo" pitchFamily="34" charset="-122"/>
                <a:cs typeface="Meiryo" pitchFamily="34" charset="-120"/>
              </a:rPr>
              <a:t>、サイズ・入荷数・販売方法をご確認ください。</a:t>
            </a:r>
            <a:endParaRPr lang="en-US" sz="800" dirty="0"/>
          </a:p>
        </p:txBody>
      </p:sp>
      <p:sp>
        <p:nvSpPr>
          <p:cNvPr id="27" name="Shape 25"/>
          <p:cNvSpPr/>
          <p:nvPr/>
        </p:nvSpPr>
        <p:spPr>
          <a:xfrm>
            <a:off x="566928" y="3380550"/>
            <a:ext cx="128016" cy="128016"/>
          </a:xfrm>
          <a:prstGeom prst="rect">
            <a:avLst/>
          </a:prstGeom>
          <a:solidFill>
            <a:srgbClr val="1E2B20"/>
          </a:solidFill>
          <a:ln w="12700">
            <a:solidFill>
              <a:srgbClr val="F2F0E8"/>
            </a:solidFill>
            <a:prstDash val="solid"/>
          </a:ln>
        </p:spPr>
      </p:sp>
      <p:sp>
        <p:nvSpPr>
          <p:cNvPr id="28" name="Text 26"/>
          <p:cNvSpPr/>
          <p:nvPr/>
        </p:nvSpPr>
        <p:spPr>
          <a:xfrm>
            <a:off x="804672" y="3353118"/>
            <a:ext cx="4402836" cy="150813"/>
          </a:xfrm>
          <a:prstGeom prst="rect">
            <a:avLst/>
          </a:prstGeom>
          <a:noFill/>
          <a:ln/>
        </p:spPr>
        <p:txBody>
          <a:bodyPr wrap="square" lIns="0" tIns="0" rIns="0" bIns="0" rtlCol="0" anchor="ctr"/>
          <a:lstStyle/>
          <a:p>
            <a:pPr indent="0" marL="0">
              <a:buNone/>
            </a:pPr>
            <a:r>
              <a:rPr lang="en-US" sz="950" b="1" dirty="0">
                <a:solidFill>
                  <a:srgbClr val="F2F0E8"/>
                </a:solidFill>
                <a:latin typeface="Meiryo" pitchFamily="34" charset="0"/>
                <a:ea typeface="Meiryo" pitchFamily="34" charset="-122"/>
                <a:cs typeface="Meiryo" pitchFamily="34" charset="-120"/>
              </a:rPr>
              <a:t>GroovMix 10th との調整</a:t>
            </a:r>
            <a:endParaRPr lang="en-US" sz="950" dirty="0"/>
          </a:p>
        </p:txBody>
      </p:sp>
      <p:sp>
        <p:nvSpPr>
          <p:cNvPr id="29" name="Text 27"/>
          <p:cNvSpPr/>
          <p:nvPr/>
        </p:nvSpPr>
        <p:spPr>
          <a:xfrm>
            <a:off x="804672" y="3503930"/>
            <a:ext cx="4402836" cy="294640"/>
          </a:xfrm>
          <a:prstGeom prst="rect">
            <a:avLst/>
          </a:prstGeom>
          <a:noFill/>
          <a:ln/>
        </p:spPr>
        <p:txBody>
          <a:bodyPr wrap="square" lIns="0" tIns="0" rIns="0" bIns="0" rtlCol="0" anchor="t"/>
          <a:lstStyle/>
          <a:p>
            <a:pPr indent="0" marL="0">
              <a:lnSpc>
                <a:spcPct val="120000"/>
              </a:lnSpc>
              <a:buNone/>
            </a:pPr>
            <a:r>
              <a:rPr lang="en-US" sz="800" dirty="0">
                <a:solidFill>
                  <a:srgbClr val="000000"/>
                </a:solidFill>
                <a:latin typeface="Meiryo" pitchFamily="34" charset="0"/>
                <a:ea typeface="Meiryo" pitchFamily="34" charset="-122"/>
                <a:cs typeface="Meiryo" pitchFamily="34" charset="-120"/>
              </a:rPr>
              <a:t>進行内容・出演者・持ち時間。2FACED としてどこまで前に出るか。</a:t>
            </a:r>
            <a:pPr indent="0" marL="0">
              <a:lnSpc>
                <a:spcPct val="120000"/>
              </a:lnSpc>
              <a:buNone/>
            </a:pPr>
            <a:r>
              <a:rPr lang="en-US" sz="800" b="1" dirty="0">
                <a:solidFill>
                  <a:srgbClr val="000000"/>
                </a:solidFill>
                <a:latin typeface="Meiryo" pitchFamily="34" charset="0"/>
                <a:ea typeface="Meiryo" pitchFamily="34" charset="-122"/>
                <a:cs typeface="Meiryo" pitchFamily="34" charset="-120"/>
              </a:rPr>
              <a:t>担当者様との打合せを設定します。</a:t>
            </a:r>
            <a:endParaRPr lang="en-US" sz="800" dirty="0"/>
          </a:p>
        </p:txBody>
      </p:sp>
      <p:sp>
        <p:nvSpPr>
          <p:cNvPr id="30" name="Shape 28"/>
          <p:cNvSpPr/>
          <p:nvPr/>
        </p:nvSpPr>
        <p:spPr>
          <a:xfrm>
            <a:off x="5481828" y="3380550"/>
            <a:ext cx="128016" cy="128016"/>
          </a:xfrm>
          <a:prstGeom prst="rect">
            <a:avLst/>
          </a:prstGeom>
          <a:solidFill>
            <a:srgbClr val="1E2B20"/>
          </a:solidFill>
          <a:ln w="12700">
            <a:solidFill>
              <a:srgbClr val="F2F0E8"/>
            </a:solidFill>
            <a:prstDash val="solid"/>
          </a:ln>
        </p:spPr>
      </p:sp>
      <p:sp>
        <p:nvSpPr>
          <p:cNvPr id="31" name="Text 29"/>
          <p:cNvSpPr/>
          <p:nvPr/>
        </p:nvSpPr>
        <p:spPr>
          <a:xfrm>
            <a:off x="5719572" y="3353118"/>
            <a:ext cx="4402836" cy="150813"/>
          </a:xfrm>
          <a:prstGeom prst="rect">
            <a:avLst/>
          </a:prstGeom>
          <a:noFill/>
          <a:ln/>
        </p:spPr>
        <p:txBody>
          <a:bodyPr wrap="square" lIns="0" tIns="0" rIns="0" bIns="0" rtlCol="0" anchor="ctr"/>
          <a:lstStyle/>
          <a:p>
            <a:pPr indent="0" marL="0">
              <a:buNone/>
            </a:pPr>
            <a:r>
              <a:rPr lang="en-US" sz="950" b="1" dirty="0">
                <a:solidFill>
                  <a:srgbClr val="F2F0E8"/>
                </a:solidFill>
                <a:latin typeface="Meiryo" pitchFamily="34" charset="0"/>
                <a:ea typeface="Meiryo" pitchFamily="34" charset="-122"/>
                <a:cs typeface="Meiryo" pitchFamily="34" charset="-120"/>
              </a:rPr>
              <a:t>主催と役割分担・当日の運営</a:t>
            </a:r>
            <a:endParaRPr lang="en-US" sz="950" dirty="0"/>
          </a:p>
        </p:txBody>
      </p:sp>
      <p:sp>
        <p:nvSpPr>
          <p:cNvPr id="32" name="Text 30"/>
          <p:cNvSpPr/>
          <p:nvPr/>
        </p:nvSpPr>
        <p:spPr>
          <a:xfrm>
            <a:off x="5719572" y="3503930"/>
            <a:ext cx="4402836" cy="294640"/>
          </a:xfrm>
          <a:prstGeom prst="rect">
            <a:avLst/>
          </a:prstGeom>
          <a:noFill/>
          <a:ln/>
        </p:spPr>
        <p:txBody>
          <a:bodyPr wrap="square" lIns="0" tIns="0" rIns="0" bIns="0" rtlCol="0" anchor="t"/>
          <a:lstStyle/>
          <a:p>
            <a:pPr indent="0" marL="0">
              <a:lnSpc>
                <a:spcPct val="120000"/>
              </a:lnSpc>
              <a:buNone/>
            </a:pPr>
            <a:r>
              <a:rPr lang="en-US" sz="800" dirty="0">
                <a:solidFill>
                  <a:srgbClr val="000000"/>
                </a:solidFill>
                <a:latin typeface="Meiryo" pitchFamily="34" charset="0"/>
                <a:ea typeface="Meiryo" pitchFamily="34" charset="-122"/>
                <a:cs typeface="Meiryo" pitchFamily="34" charset="-120"/>
              </a:rPr>
              <a:t>CONVERSE 様／Gallery2 様／Kinetics 様／GroovMix 様／弊社の分担。販売オペレーションの主体、警備・保険、搬入搬出条件。</a:t>
            </a:r>
            <a:endParaRPr lang="en-US" sz="800" dirty="0"/>
          </a:p>
        </p:txBody>
      </p:sp>
      <p:sp>
        <p:nvSpPr>
          <p:cNvPr id="33" name="Shape 31"/>
          <p:cNvSpPr/>
          <p:nvPr/>
        </p:nvSpPr>
        <p:spPr>
          <a:xfrm>
            <a:off x="566928" y="4027170"/>
            <a:ext cx="128016" cy="128016"/>
          </a:xfrm>
          <a:prstGeom prst="rect">
            <a:avLst/>
          </a:prstGeom>
          <a:solidFill>
            <a:srgbClr val="1E2B20"/>
          </a:solidFill>
          <a:ln w="12700">
            <a:solidFill>
              <a:srgbClr val="F2F0E8"/>
            </a:solidFill>
            <a:prstDash val="solid"/>
          </a:ln>
        </p:spPr>
      </p:sp>
      <p:sp>
        <p:nvSpPr>
          <p:cNvPr id="34" name="Text 32"/>
          <p:cNvSpPr/>
          <p:nvPr/>
        </p:nvSpPr>
        <p:spPr>
          <a:xfrm>
            <a:off x="804672" y="3999738"/>
            <a:ext cx="4402836" cy="150813"/>
          </a:xfrm>
          <a:prstGeom prst="rect">
            <a:avLst/>
          </a:prstGeom>
          <a:noFill/>
          <a:ln/>
        </p:spPr>
        <p:txBody>
          <a:bodyPr wrap="square" lIns="0" tIns="0" rIns="0" bIns="0" rtlCol="0" anchor="ctr"/>
          <a:lstStyle/>
          <a:p>
            <a:pPr indent="0" marL="0">
              <a:buNone/>
            </a:pPr>
            <a:r>
              <a:rPr lang="en-US" sz="950" b="1" dirty="0">
                <a:solidFill>
                  <a:srgbClr val="F2F0E8"/>
                </a:solidFill>
                <a:latin typeface="Meiryo" pitchFamily="34" charset="0"/>
                <a:ea typeface="Meiryo" pitchFamily="34" charset="-122"/>
                <a:cs typeface="Meiryo" pitchFamily="34" charset="-120"/>
              </a:rPr>
              <a:t>アンバサダー／スペシャルゲスト</a:t>
            </a:r>
            <a:endParaRPr lang="en-US" sz="950" dirty="0"/>
          </a:p>
        </p:txBody>
      </p:sp>
      <p:sp>
        <p:nvSpPr>
          <p:cNvPr id="35" name="Text 33"/>
          <p:cNvSpPr/>
          <p:nvPr/>
        </p:nvSpPr>
        <p:spPr>
          <a:xfrm>
            <a:off x="804672" y="4150551"/>
            <a:ext cx="4402836" cy="294640"/>
          </a:xfrm>
          <a:prstGeom prst="rect">
            <a:avLst/>
          </a:prstGeom>
          <a:noFill/>
          <a:ln/>
        </p:spPr>
        <p:txBody>
          <a:bodyPr wrap="square" lIns="0" tIns="0" rIns="0" bIns="0" rtlCol="0" anchor="t"/>
          <a:lstStyle/>
          <a:p>
            <a:pPr indent="0" marL="0">
              <a:lnSpc>
                <a:spcPct val="120000"/>
              </a:lnSpc>
              <a:buNone/>
            </a:pPr>
            <a:r>
              <a:rPr lang="en-US" sz="800" dirty="0">
                <a:solidFill>
                  <a:srgbClr val="000000"/>
                </a:solidFill>
                <a:latin typeface="Meiryo" pitchFamily="34" charset="0"/>
                <a:ea typeface="Meiryo" pitchFamily="34" charset="-122"/>
                <a:cs typeface="Meiryo" pitchFamily="34" charset="-120"/>
              </a:rPr>
              <a:t>起用は支給資料で確認できていますが、</a:t>
            </a:r>
            <a:pPr indent="0" marL="0">
              <a:lnSpc>
                <a:spcPct val="120000"/>
              </a:lnSpc>
              <a:buNone/>
            </a:pPr>
            <a:r>
              <a:rPr lang="en-US" sz="800" b="1" dirty="0">
                <a:solidFill>
                  <a:srgbClr val="000000"/>
                </a:solidFill>
                <a:latin typeface="Meiryo" pitchFamily="34" charset="0"/>
                <a:ea typeface="Meiryo" pitchFamily="34" charset="-122"/>
                <a:cs typeface="Meiryo" pitchFamily="34" charset="-120"/>
              </a:rPr>
              <a:t>出演可否と氏名・写真の掲載可否が未確定</a:t>
            </a:r>
            <a:pPr indent="0" marL="0">
              <a:lnSpc>
                <a:spcPct val="120000"/>
              </a:lnSpc>
              <a:buNone/>
            </a:pPr>
            <a:r>
              <a:rPr lang="en-US" sz="800" dirty="0">
                <a:solidFill>
                  <a:srgbClr val="000000"/>
                </a:solidFill>
                <a:latin typeface="Meiryo" pitchFamily="34" charset="0"/>
                <a:ea typeface="Meiryo" pitchFamily="34" charset="-122"/>
                <a:cs typeface="Meiryo" pitchFamily="34" charset="-120"/>
              </a:rPr>
              <a:t>のため本書・LP には掲載していません。</a:t>
            </a:r>
            <a:endParaRPr lang="en-US" sz="800" dirty="0"/>
          </a:p>
        </p:txBody>
      </p:sp>
      <p:sp>
        <p:nvSpPr>
          <p:cNvPr id="36" name="Shape 34"/>
          <p:cNvSpPr/>
          <p:nvPr/>
        </p:nvSpPr>
        <p:spPr>
          <a:xfrm>
            <a:off x="5481828" y="4027170"/>
            <a:ext cx="128016" cy="128016"/>
          </a:xfrm>
          <a:prstGeom prst="rect">
            <a:avLst/>
          </a:prstGeom>
          <a:solidFill>
            <a:srgbClr val="1E2B20"/>
          </a:solidFill>
          <a:ln w="12700">
            <a:solidFill>
              <a:srgbClr val="F2F0E8"/>
            </a:solidFill>
            <a:prstDash val="solid"/>
          </a:ln>
        </p:spPr>
      </p:sp>
      <p:sp>
        <p:nvSpPr>
          <p:cNvPr id="37" name="Text 35"/>
          <p:cNvSpPr/>
          <p:nvPr/>
        </p:nvSpPr>
        <p:spPr>
          <a:xfrm>
            <a:off x="5719572" y="3999738"/>
            <a:ext cx="4402836" cy="150813"/>
          </a:xfrm>
          <a:prstGeom prst="rect">
            <a:avLst/>
          </a:prstGeom>
          <a:noFill/>
          <a:ln/>
        </p:spPr>
        <p:txBody>
          <a:bodyPr wrap="square" lIns="0" tIns="0" rIns="0" bIns="0" rtlCol="0" anchor="ctr"/>
          <a:lstStyle/>
          <a:p>
            <a:pPr indent="0" marL="0">
              <a:buNone/>
            </a:pPr>
            <a:r>
              <a:rPr lang="en-US" sz="950" b="1" dirty="0">
                <a:solidFill>
                  <a:srgbClr val="F2F0E8"/>
                </a:solidFill>
                <a:latin typeface="Meiryo" pitchFamily="34" charset="0"/>
                <a:ea typeface="Meiryo" pitchFamily="34" charset="-122"/>
                <a:cs typeface="Meiryo" pitchFamily="34" charset="-120"/>
              </a:rPr>
              <a:t>SNS・権利／LP の更新</a:t>
            </a:r>
            <a:endParaRPr lang="en-US" sz="950" dirty="0"/>
          </a:p>
        </p:txBody>
      </p:sp>
      <p:sp>
        <p:nvSpPr>
          <p:cNvPr id="38" name="Text 36"/>
          <p:cNvSpPr/>
          <p:nvPr/>
        </p:nvSpPr>
        <p:spPr>
          <a:xfrm>
            <a:off x="5719572" y="4150551"/>
            <a:ext cx="4402836" cy="294640"/>
          </a:xfrm>
          <a:prstGeom prst="rect">
            <a:avLst/>
          </a:prstGeom>
          <a:noFill/>
          <a:ln/>
        </p:spPr>
        <p:txBody>
          <a:bodyPr wrap="square" lIns="0" tIns="0" rIns="0" bIns="0" rtlCol="0" anchor="t"/>
          <a:lstStyle/>
          <a:p>
            <a:pPr indent="0" marL="0">
              <a:lnSpc>
                <a:spcPct val="120000"/>
              </a:lnSpc>
              <a:buNone/>
            </a:pPr>
            <a:r>
              <a:rPr lang="en-US" sz="800" dirty="0">
                <a:solidFill>
                  <a:srgbClr val="000000"/>
                </a:solidFill>
                <a:latin typeface="Meiryo" pitchFamily="34" charset="0"/>
                <a:ea typeface="Meiryo" pitchFamily="34" charset="-122"/>
                <a:cs typeface="Meiryo" pitchFamily="34" charset="-120"/>
              </a:rPr>
              <a:t>アカウント URL・ハッシュタグ・撮影素材の二次利用と肖像権。</a:t>
            </a:r>
            <a:pPr indent="0" marL="0">
              <a:lnSpc>
                <a:spcPct val="120000"/>
              </a:lnSpc>
              <a:buNone/>
            </a:pPr>
            <a:r>
              <a:rPr lang="en-US" sz="800" b="1" dirty="0">
                <a:solidFill>
                  <a:srgbClr val="000000"/>
                </a:solidFill>
                <a:latin typeface="Meiryo" pitchFamily="34" charset="0"/>
                <a:ea typeface="Meiryo" pitchFamily="34" charset="-122"/>
                <a:cs typeface="Meiryo" pitchFamily="34" charset="-120"/>
              </a:rPr>
              <a:t>LP を本書と同じグリーン基調へ寄せるか</a:t>
            </a:r>
            <a:pPr indent="0" marL="0">
              <a:lnSpc>
                <a:spcPct val="120000"/>
              </a:lnSpc>
              <a:buNone/>
            </a:pPr>
            <a:r>
              <a:rPr lang="en-US" sz="800" dirty="0">
                <a:solidFill>
                  <a:srgbClr val="000000"/>
                </a:solidFill>
                <a:latin typeface="Meiryo" pitchFamily="34" charset="0"/>
                <a:ea typeface="Meiryo" pitchFamily="34" charset="-122"/>
                <a:cs typeface="Meiryo" pitchFamily="34" charset="-120"/>
              </a:rPr>
              <a:t>もご指示ください。</a:t>
            </a:r>
            <a:endParaRPr lang="en-US" sz="800" dirty="0"/>
          </a:p>
        </p:txBody>
      </p:sp>
      <p:sp>
        <p:nvSpPr>
          <p:cNvPr id="39" name="Text 37"/>
          <p:cNvSpPr/>
          <p:nvPr/>
        </p:nvSpPr>
        <p:spPr>
          <a:xfrm>
            <a:off x="566928" y="4701223"/>
            <a:ext cx="4649724" cy="880872"/>
          </a:xfrm>
          <a:prstGeom prst="rect">
            <a:avLst/>
          </a:prstGeom>
          <a:noFill/>
          <a:ln/>
        </p:spPr>
        <p:txBody>
          <a:bodyPr wrap="square" lIns="0" tIns="0" rIns="0" bIns="0" rtlCol="0" anchor="ctr"/>
          <a:lstStyle/>
          <a:p>
            <a:pPr indent="0" marL="0">
              <a:lnSpc>
                <a:spcPct val="90000"/>
              </a:lnSpc>
              <a:buNone/>
            </a:pPr>
            <a:r>
              <a:rPr lang="en-US" sz="3400" dirty="0">
                <a:solidFill>
                  <a:srgbClr val="F2F0E8"/>
                </a:solidFill>
                <a:latin typeface="Arial Black" pitchFamily="34" charset="0"/>
                <a:ea typeface="Arial Black" pitchFamily="34" charset="-122"/>
                <a:cs typeface="Arial Black" pitchFamily="34" charset="-120"/>
              </a:rPr>
              <a:t>COURT</a:t>
            </a:r>
            <a:endParaRPr lang="en-US" sz="3400" dirty="0"/>
          </a:p>
          <a:p>
            <a:pPr indent="0" marL="0">
              <a:lnSpc>
                <a:spcPct val="90000"/>
              </a:lnSpc>
              <a:buNone/>
            </a:pPr>
            <a:r>
              <a:rPr lang="en-US" sz="3400" dirty="0">
                <a:solidFill>
                  <a:srgbClr val="F2F0E8"/>
                </a:solidFill>
                <a:latin typeface="Arial Black" pitchFamily="34" charset="0"/>
                <a:ea typeface="Arial Black" pitchFamily="34" charset="-122"/>
                <a:cs typeface="Arial Black" pitchFamily="34" charset="-120"/>
              </a:rPr>
              <a:t>× STREET</a:t>
            </a:r>
            <a:endParaRPr lang="en-US" sz="3400" dirty="0"/>
          </a:p>
        </p:txBody>
      </p:sp>
      <p:sp>
        <p:nvSpPr>
          <p:cNvPr id="40" name="Text 38"/>
          <p:cNvSpPr/>
          <p:nvPr/>
        </p:nvSpPr>
        <p:spPr>
          <a:xfrm>
            <a:off x="5472684" y="4701223"/>
            <a:ext cx="4649724" cy="182880"/>
          </a:xfrm>
          <a:prstGeom prst="rect">
            <a:avLst/>
          </a:prstGeom>
          <a:noFill/>
          <a:ln/>
        </p:spPr>
        <p:txBody>
          <a:bodyPr wrap="square" lIns="0" tIns="0" rIns="0" bIns="0" rtlCol="0" anchor="ctr"/>
          <a:lstStyle/>
          <a:p>
            <a:pPr indent="0" marL="0">
              <a:buNone/>
            </a:pPr>
            <a:r>
              <a:rPr lang="en-US" sz="800" b="1" spc="200" kern="0" dirty="0">
                <a:solidFill>
                  <a:srgbClr val="E6DCC1"/>
                </a:solidFill>
                <a:latin typeface="Arial" pitchFamily="34" charset="0"/>
                <a:ea typeface="Arial" pitchFamily="34" charset="-122"/>
                <a:cs typeface="Arial" pitchFamily="34" charset="-120"/>
              </a:rPr>
              <a:t>NEXT ACTION</a:t>
            </a:r>
            <a:endParaRPr lang="en-US" sz="800" dirty="0"/>
          </a:p>
        </p:txBody>
      </p:sp>
      <p:graphicFrame>
        <p:nvGraphicFramePr>
          <p:cNvPr id="24" name="Table 0"/>
          <p:cNvGraphicFramePr>
            <a:graphicFrameLocks noGrp="1"/>
          </p:cNvGraphicFramePr>
          <p:nvPr>
            <p:extLst>
              <p:ext uri="{D42A27DB-BD31-4B8C-83A1-F6EECF244321}">
                <p14:modId xmlns:p14="http://schemas.microsoft.com/office/powerpoint/2010/main" val="1579011935"/>
              </p:ext>
            </p:extLst>
          </p:nvPr>
        </p:nvGraphicFramePr>
        <p:xfrm>
          <a:off x="5472684" y="4920679"/>
          <a:ext cx="4649724" cy="914400"/>
        </p:xfrm>
        <a:graphic>
          <a:graphicData uri="http://schemas.openxmlformats.org/drawingml/2006/table">
            <a:tbl>
              <a:tblPr/>
              <a:tblGrid>
                <a:gridCol w="1549908"/>
                <a:gridCol w="1549908"/>
                <a:gridCol w="1549908"/>
              </a:tblGrid>
              <a:tr h="365760">
                <a:tc>
                  <a:txBody>
                    <a:bodyPr/>
                    <a:lstStyle/>
                    <a:p>
                      <a:pPr indent="0" marL="0">
                        <a:buNone/>
                      </a:pPr>
                      <a:r>
                        <a:rPr lang="en-US" sz="800" dirty="0">
                          <a:solidFill>
                            <a:srgbClr val="A9B3A9"/>
                          </a:solidFill>
                          <a:latin typeface="Meiryo" pitchFamily="34" charset="0"/>
                          <a:ea typeface="Meiryo" pitchFamily="34" charset="-122"/>
                          <a:cs typeface="Meiryo" pitchFamily="34" charset="-120"/>
                        </a:rPr>
                        <a:t>01</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c>
                  <a:txBody>
                    <a:bodyPr/>
                    <a:lstStyle/>
                    <a:p>
                      <a:pPr indent="0" marL="0">
                        <a:buNone/>
                      </a:pPr>
                      <a:r>
                        <a:rPr lang="en-US" sz="800" dirty="0">
                          <a:solidFill>
                            <a:srgbClr val="A9B3A9"/>
                          </a:solidFill>
                          <a:latin typeface="Meiryo" pitchFamily="34" charset="0"/>
                          <a:ea typeface="Meiryo" pitchFamily="34" charset="-122"/>
                          <a:cs typeface="Meiryo" pitchFamily="34" charset="-120"/>
                        </a:rPr>
                        <a:t>B1F 平面図（設置物反映版）のご確認</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c>
                  <a:txBody>
                    <a:bodyPr/>
                    <a:lstStyle/>
                    <a:p>
                      <a:pPr indent="0" marL="0">
                        <a:buNone/>
                      </a:pPr>
                      <a:r>
                        <a:rPr lang="en-US" sz="800" dirty="0">
                          <a:solidFill>
                            <a:srgbClr val="A9B3A9"/>
                          </a:solidFill>
                          <a:latin typeface="Meiryo" pitchFamily="34" charset="0"/>
                          <a:ea typeface="Meiryo" pitchFamily="34" charset="-122"/>
                          <a:cs typeface="Meiryo" pitchFamily="34" charset="-120"/>
                        </a:rPr>
                        <a:t>提出済</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r>
              <a:tr h="365760">
                <a:tc>
                  <a:txBody>
                    <a:bodyPr/>
                    <a:lstStyle/>
                    <a:p>
                      <a:pPr indent="0" marL="0">
                        <a:buNone/>
                      </a:pPr>
                      <a:r>
                        <a:rPr lang="en-US" sz="800" dirty="0">
                          <a:solidFill>
                            <a:srgbClr val="A9B3A9"/>
                          </a:solidFill>
                          <a:latin typeface="Meiryo" pitchFamily="34" charset="0"/>
                          <a:ea typeface="Meiryo" pitchFamily="34" charset="-122"/>
                          <a:cs typeface="Meiryo" pitchFamily="34" charset="-120"/>
                        </a:rPr>
                        <a:t>02</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c>
                  <a:txBody>
                    <a:bodyPr/>
                    <a:lstStyle/>
                    <a:p>
                      <a:pPr indent="0" marL="0">
                        <a:buNone/>
                      </a:pPr>
                      <a:r>
                        <a:rPr lang="en-US" sz="800" dirty="0">
                          <a:solidFill>
                            <a:srgbClr val="A9B3A9"/>
                          </a:solidFill>
                          <a:latin typeface="Meiryo" pitchFamily="34" charset="0"/>
                          <a:ea typeface="Meiryo" pitchFamily="34" charset="-122"/>
                          <a:cs typeface="Meiryo" pitchFamily="34" charset="-120"/>
                        </a:rPr>
                        <a:t>設置プランの関係各所への確認・③ ミラー仕様の確定</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c>
                  <a:txBody>
                    <a:bodyPr/>
                    <a:lstStyle/>
                    <a:p>
                      <a:pPr indent="0" marL="0">
                        <a:buNone/>
                      </a:pPr>
                      <a:r>
                        <a:rPr lang="en-US" sz="800" dirty="0">
                          <a:solidFill>
                            <a:srgbClr val="A9B3A9"/>
                          </a:solidFill>
                          <a:latin typeface="Meiryo" pitchFamily="34" charset="0"/>
                          <a:ea typeface="Meiryo" pitchFamily="34" charset="-122"/>
                          <a:cs typeface="Meiryo" pitchFamily="34" charset="-120"/>
                        </a:rPr>
                        <a:t>確認依頼</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r>
              <a:tr h="365760">
                <a:tc>
                  <a:txBody>
                    <a:bodyPr/>
                    <a:lstStyle/>
                    <a:p>
                      <a:pPr indent="0" marL="0">
                        <a:buNone/>
                      </a:pPr>
                      <a:r>
                        <a:rPr lang="en-US" sz="800" dirty="0">
                          <a:solidFill>
                            <a:srgbClr val="A9B3A9"/>
                          </a:solidFill>
                          <a:latin typeface="Meiryo" pitchFamily="34" charset="0"/>
                          <a:ea typeface="Meiryo" pitchFamily="34" charset="-122"/>
                          <a:cs typeface="Meiryo" pitchFamily="34" charset="-120"/>
                        </a:rPr>
                        <a:t>03</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c>
                  <a:txBody>
                    <a:bodyPr/>
                    <a:lstStyle/>
                    <a:p>
                      <a:pPr indent="0" marL="0">
                        <a:buNone/>
                      </a:pPr>
                      <a:r>
                        <a:rPr lang="en-US" sz="800" dirty="0">
                          <a:solidFill>
                            <a:srgbClr val="A9B3A9"/>
                          </a:solidFill>
                          <a:latin typeface="Meiryo" pitchFamily="34" charset="0"/>
                          <a:ea typeface="Meiryo" pitchFamily="34" charset="-122"/>
                          <a:cs typeface="Meiryo" pitchFamily="34" charset="-120"/>
                        </a:rPr>
                        <a:t>GroovMix 様との打合せ（実施方針のすり合わせ）</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c>
                  <a:txBody>
                    <a:bodyPr/>
                    <a:lstStyle/>
                    <a:p>
                      <a:pPr indent="0" marL="0">
                        <a:buNone/>
                      </a:pPr>
                      <a:r>
                        <a:rPr lang="en-US" sz="800" dirty="0">
                          <a:solidFill>
                            <a:srgbClr val="A9B3A9"/>
                          </a:solidFill>
                          <a:latin typeface="Meiryo" pitchFamily="34" charset="0"/>
                          <a:ea typeface="Meiryo" pitchFamily="34" charset="-122"/>
                          <a:cs typeface="Meiryo" pitchFamily="34" charset="-120"/>
                        </a:rPr>
                        <a:t>要日程調整</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r>
              <a:tr h="228600">
                <a:tc>
                  <a:txBody>
                    <a:bodyPr/>
                    <a:lstStyle/>
                    <a:p>
                      <a:pPr indent="0" marL="0">
                        <a:buNone/>
                      </a:pPr>
                      <a:r>
                        <a:rPr lang="en-US" sz="800" dirty="0">
                          <a:solidFill>
                            <a:srgbClr val="A9B3A9"/>
                          </a:solidFill>
                          <a:latin typeface="Meiryo" pitchFamily="34" charset="0"/>
                          <a:ea typeface="Meiryo" pitchFamily="34" charset="-122"/>
                          <a:cs typeface="Meiryo" pitchFamily="34" charset="-120"/>
                        </a:rPr>
                        <a:t>04</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c>
                  <a:txBody>
                    <a:bodyPr/>
                    <a:lstStyle/>
                    <a:p>
                      <a:pPr indent="0" marL="0">
                        <a:buNone/>
                      </a:pPr>
                      <a:r>
                        <a:rPr lang="en-US" sz="800" dirty="0">
                          <a:solidFill>
                            <a:srgbClr val="A9B3A9"/>
                          </a:solidFill>
                          <a:latin typeface="Meiryo" pitchFamily="34" charset="0"/>
                          <a:ea typeface="Meiryo" pitchFamily="34" charset="-122"/>
                          <a:cs typeface="Meiryo" pitchFamily="34" charset="-120"/>
                        </a:rPr>
                        <a:t>お見積りのご提出（別紙）</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c>
                  <a:txBody>
                    <a:bodyPr/>
                    <a:lstStyle/>
                    <a:p>
                      <a:pPr indent="0" marL="0">
                        <a:buNone/>
                      </a:pPr>
                      <a:r>
                        <a:rPr lang="en-US" sz="800" dirty="0">
                          <a:solidFill>
                            <a:srgbClr val="A9B3A9"/>
                          </a:solidFill>
                          <a:latin typeface="Meiryo" pitchFamily="34" charset="0"/>
                          <a:ea typeface="Meiryo" pitchFamily="34" charset="-122"/>
                          <a:cs typeface="Meiryo" pitchFamily="34" charset="-120"/>
                        </a:rPr>
                        <a:t>別途</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r>
              <a:tr h="365760">
                <a:tc>
                  <a:txBody>
                    <a:bodyPr/>
                    <a:lstStyle/>
                    <a:p>
                      <a:pPr indent="0" marL="0">
                        <a:buNone/>
                      </a:pPr>
                      <a:r>
                        <a:rPr lang="en-US" sz="800" dirty="0">
                          <a:solidFill>
                            <a:srgbClr val="A9B3A9"/>
                          </a:solidFill>
                          <a:latin typeface="Meiryo" pitchFamily="34" charset="0"/>
                          <a:ea typeface="Meiryo" pitchFamily="34" charset="-122"/>
                          <a:cs typeface="Meiryo" pitchFamily="34" charset="-120"/>
                        </a:rPr>
                        <a:t>05</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c>
                  <a:txBody>
                    <a:bodyPr/>
                    <a:lstStyle/>
                    <a:p>
                      <a:pPr indent="0" marL="0">
                        <a:buNone/>
                      </a:pPr>
                      <a:r>
                        <a:rPr lang="en-US" sz="800" dirty="0">
                          <a:solidFill>
                            <a:srgbClr val="A9B3A9"/>
                          </a:solidFill>
                          <a:latin typeface="Meiryo" pitchFamily="34" charset="0"/>
                          <a:ea typeface="Meiryo" pitchFamily="34" charset="-122"/>
                          <a:cs typeface="Meiryo" pitchFamily="34" charset="-120"/>
                        </a:rPr>
                        <a:t>本資料を編集可能な形式に変換して共有</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c>
                  <a:txBody>
                    <a:bodyPr/>
                    <a:lstStyle/>
                    <a:p>
                      <a:pPr indent="0" marL="0">
                        <a:buNone/>
                      </a:pPr>
                      <a:r>
                        <a:rPr lang="en-US" sz="800" dirty="0">
                          <a:solidFill>
                            <a:srgbClr val="A9B3A9"/>
                          </a:solidFill>
                          <a:latin typeface="Meiryo" pitchFamily="34" charset="0"/>
                          <a:ea typeface="Meiryo" pitchFamily="34" charset="-122"/>
                          <a:cs typeface="Meiryo" pitchFamily="34" charset="-120"/>
                        </a:rPr>
                        <a:t>弊社</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3C4B40"/>
                      </a:solidFill>
                      <a:prstDash val="solid"/>
                      <a:round/>
                      <a:headEnd type="none" w="med" len="med"/>
                      <a:tailEnd type="none" w="med" len="med"/>
                    </a:lnB>
                    <a:solidFill>
                      <a:srgbClr val="1E2B20"/>
                    </a:solidFill>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E2B20"/>
        </a:solidFill>
      </p:bgPr>
    </p:bg>
    <p:spTree>
      <p:nvGrpSpPr>
        <p:cNvPr id="1" name=""/>
        <p:cNvGrpSpPr/>
        <p:nvPr/>
      </p:nvGrpSpPr>
      <p:grpSpPr>
        <a:xfrm>
          <a:off x="0" y="0"/>
          <a:ext cx="0" cy="0"/>
          <a:chOff x="0" y="0"/>
          <a:chExt cx="0" cy="0"/>
        </a:xfrm>
      </p:grpSpPr>
      <p:sp>
        <p:nvSpPr>
          <p:cNvPr id="2" name="Text 0"/>
          <p:cNvSpPr/>
          <p:nvPr/>
        </p:nvSpPr>
        <p:spPr>
          <a:xfrm>
            <a:off x="566928" y="475488"/>
            <a:ext cx="310896" cy="201168"/>
          </a:xfrm>
          <a:prstGeom prst="rect">
            <a:avLst/>
          </a:prstGeom>
          <a:noFill/>
          <a:ln/>
        </p:spPr>
        <p:txBody>
          <a:bodyPr wrap="square" lIns="0" tIns="0" rIns="0" bIns="0" rtlCol="0" anchor="ctr"/>
          <a:lstStyle/>
          <a:p>
            <a:pPr indent="0" marL="0">
              <a:buNone/>
            </a:pPr>
            <a:r>
              <a:rPr lang="en-US" sz="900" b="1" dirty="0">
                <a:solidFill>
                  <a:srgbClr val="E6DCC1"/>
                </a:solidFill>
                <a:latin typeface="Arial" pitchFamily="34" charset="0"/>
                <a:ea typeface="Arial" pitchFamily="34" charset="-122"/>
                <a:cs typeface="Arial" pitchFamily="34" charset="-120"/>
              </a:rPr>
              <a:t>02</a:t>
            </a:r>
            <a:endParaRPr lang="en-US" sz="900" dirty="0"/>
          </a:p>
        </p:txBody>
      </p:sp>
      <p:sp>
        <p:nvSpPr>
          <p:cNvPr id="3" name="Text 1"/>
          <p:cNvSpPr/>
          <p:nvPr/>
        </p:nvSpPr>
        <p:spPr>
          <a:xfrm>
            <a:off x="932688" y="402336"/>
            <a:ext cx="1481328" cy="292608"/>
          </a:xfrm>
          <a:prstGeom prst="rect">
            <a:avLst/>
          </a:prstGeom>
          <a:noFill/>
          <a:ln/>
        </p:spPr>
        <p:txBody>
          <a:bodyPr wrap="square" lIns="0" tIns="0" rIns="0" bIns="0" rtlCol="0" anchor="ctr"/>
          <a:lstStyle/>
          <a:p>
            <a:pPr indent="0" marL="0">
              <a:buNone/>
            </a:pPr>
            <a:r>
              <a:rPr lang="en-US" sz="1600" dirty="0">
                <a:solidFill>
                  <a:srgbClr val="F2F0E8"/>
                </a:solidFill>
                <a:latin typeface="Arial Black" pitchFamily="34" charset="0"/>
                <a:ea typeface="Arial Black" pitchFamily="34" charset="-122"/>
                <a:cs typeface="Arial Black" pitchFamily="34" charset="-120"/>
              </a:rPr>
              <a:t>CONCEPT</a:t>
            </a:r>
            <a:endParaRPr lang="en-US" sz="1600" dirty="0"/>
          </a:p>
        </p:txBody>
      </p:sp>
      <p:sp>
        <p:nvSpPr>
          <p:cNvPr id="4" name="Text 2"/>
          <p:cNvSpPr/>
          <p:nvPr/>
        </p:nvSpPr>
        <p:spPr>
          <a:xfrm>
            <a:off x="2414016" y="475488"/>
            <a:ext cx="4206240" cy="219456"/>
          </a:xfrm>
          <a:prstGeom prst="rect">
            <a:avLst/>
          </a:prstGeom>
          <a:noFill/>
          <a:ln/>
        </p:spPr>
        <p:txBody>
          <a:bodyPr wrap="square" lIns="0" tIns="0" rIns="0" bIns="0" rtlCol="0" anchor="ctr"/>
          <a:lstStyle/>
          <a:p>
            <a:pPr indent="0" marL="0">
              <a:buNone/>
            </a:pPr>
            <a:r>
              <a:rPr lang="en-US" sz="950" dirty="0">
                <a:solidFill>
                  <a:srgbClr val="A9B3A9"/>
                </a:solidFill>
                <a:latin typeface="Meiryo" pitchFamily="34" charset="0"/>
                <a:ea typeface="Meiryo" pitchFamily="34" charset="-122"/>
                <a:cs typeface="Meiryo" pitchFamily="34" charset="-120"/>
              </a:rPr>
              <a:t>一日を、二つの顔で設計する</a:t>
            </a:r>
            <a:endParaRPr lang="en-US" sz="950" dirty="0"/>
          </a:p>
        </p:txBody>
      </p:sp>
      <p:sp>
        <p:nvSpPr>
          <p:cNvPr id="5" name="Text 3"/>
          <p:cNvSpPr/>
          <p:nvPr/>
        </p:nvSpPr>
        <p:spPr>
          <a:xfrm>
            <a:off x="6830568" y="475488"/>
            <a:ext cx="3291840" cy="201168"/>
          </a:xfrm>
          <a:prstGeom prst="rect">
            <a:avLst/>
          </a:prstGeom>
          <a:noFill/>
          <a:ln/>
        </p:spPr>
        <p:txBody>
          <a:bodyPr wrap="square" lIns="0" tIns="0" rIns="0" bIns="0" rtlCol="0" anchor="ctr"/>
          <a:lstStyle/>
          <a:p>
            <a:pPr algn="r" indent="0" marL="0">
              <a:buNone/>
            </a:pPr>
            <a:r>
              <a:rPr lang="en-US" sz="800" b="1" spc="200" kern="0" dirty="0">
                <a:solidFill>
                  <a:srgbClr val="6B7A6D"/>
                </a:solidFill>
                <a:latin typeface="Arial" pitchFamily="34" charset="0"/>
                <a:ea typeface="Arial" pitchFamily="34" charset="-122"/>
                <a:cs typeface="Arial" pitchFamily="34" charset="-120"/>
              </a:rPr>
              <a:t>ONE DAY, TWO FACES</a:t>
            </a:r>
            <a:endParaRPr lang="en-US" sz="800" dirty="0"/>
          </a:p>
        </p:txBody>
      </p:sp>
      <p:sp>
        <p:nvSpPr>
          <p:cNvPr id="6" name="Shape 4"/>
          <p:cNvSpPr/>
          <p:nvPr/>
        </p:nvSpPr>
        <p:spPr>
          <a:xfrm>
            <a:off x="566928" y="749808"/>
            <a:ext cx="9555480" cy="16459"/>
          </a:xfrm>
          <a:prstGeom prst="rect">
            <a:avLst/>
          </a:prstGeom>
          <a:solidFill>
            <a:srgbClr val="F2F0E8"/>
          </a:solidFill>
          <a:ln/>
        </p:spPr>
      </p:sp>
      <p:sp>
        <p:nvSpPr>
          <p:cNvPr id="7" name="Text 5"/>
          <p:cNvSpPr/>
          <p:nvPr/>
        </p:nvSpPr>
        <p:spPr>
          <a:xfrm>
            <a:off x="9482328" y="7159752"/>
            <a:ext cx="640080" cy="182880"/>
          </a:xfrm>
          <a:prstGeom prst="rect">
            <a:avLst/>
          </a:prstGeom>
          <a:noFill/>
          <a:ln/>
        </p:spPr>
        <p:txBody>
          <a:bodyPr wrap="square" lIns="0" tIns="0" rIns="0" bIns="0" rtlCol="0" anchor="ctr"/>
          <a:lstStyle/>
          <a:p>
            <a:pPr algn="r" indent="0" marL="0">
              <a:buNone/>
            </a:pPr>
            <a:r>
              <a:rPr lang="en-US" sz="800" b="1" spc="200" kern="0" dirty="0">
                <a:solidFill>
                  <a:srgbClr val="6B7A6D"/>
                </a:solidFill>
                <a:latin typeface="Arial" pitchFamily="34" charset="0"/>
                <a:ea typeface="Arial" pitchFamily="34" charset="-122"/>
                <a:cs typeface="Arial" pitchFamily="34" charset="-120"/>
              </a:rPr>
              <a:t>03</a:t>
            </a:r>
            <a:endParaRPr lang="en-US" sz="800" dirty="0"/>
          </a:p>
        </p:txBody>
      </p:sp>
      <p:sp>
        <p:nvSpPr>
          <p:cNvPr id="8" name="Text 6"/>
          <p:cNvSpPr/>
          <p:nvPr/>
        </p:nvSpPr>
        <p:spPr>
          <a:xfrm>
            <a:off x="566928" y="950976"/>
            <a:ext cx="4649724" cy="880872"/>
          </a:xfrm>
          <a:prstGeom prst="rect">
            <a:avLst/>
          </a:prstGeom>
          <a:noFill/>
          <a:ln/>
        </p:spPr>
        <p:txBody>
          <a:bodyPr wrap="square" lIns="0" tIns="0" rIns="0" bIns="0" rtlCol="0" anchor="ctr"/>
          <a:lstStyle/>
          <a:p>
            <a:pPr indent="0" marL="0">
              <a:lnSpc>
                <a:spcPct val="90000"/>
              </a:lnSpc>
              <a:buNone/>
            </a:pPr>
            <a:r>
              <a:rPr lang="en-US" sz="3400" dirty="0">
                <a:solidFill>
                  <a:srgbClr val="F2F0E8"/>
                </a:solidFill>
                <a:latin typeface="Arial Black" pitchFamily="34" charset="0"/>
                <a:ea typeface="Arial Black" pitchFamily="34" charset="-122"/>
                <a:cs typeface="Arial Black" pitchFamily="34" charset="-120"/>
              </a:rPr>
              <a:t>ONE DAY,</a:t>
            </a:r>
            <a:endParaRPr lang="en-US" sz="3400" dirty="0"/>
          </a:p>
          <a:p>
            <a:pPr indent="0" marL="0">
              <a:lnSpc>
                <a:spcPct val="90000"/>
              </a:lnSpc>
              <a:buNone/>
            </a:pPr>
            <a:r>
              <a:rPr lang="en-US" sz="3400" dirty="0">
                <a:solidFill>
                  <a:srgbClr val="F2F0E8"/>
                </a:solidFill>
                <a:latin typeface="Arial Black" pitchFamily="34" charset="0"/>
                <a:ea typeface="Arial Black" pitchFamily="34" charset="-122"/>
                <a:cs typeface="Arial Black" pitchFamily="34" charset="-120"/>
              </a:rPr>
              <a:t>TWO FACES.</a:t>
            </a:r>
            <a:endParaRPr lang="en-US" sz="3400" dirty="0"/>
          </a:p>
        </p:txBody>
      </p:sp>
      <p:sp>
        <p:nvSpPr>
          <p:cNvPr id="9" name="Text 7"/>
          <p:cNvSpPr/>
          <p:nvPr/>
        </p:nvSpPr>
        <p:spPr>
          <a:xfrm>
            <a:off x="566928" y="1941576"/>
            <a:ext cx="4649724" cy="894080"/>
          </a:xfrm>
          <a:prstGeom prst="rect">
            <a:avLst/>
          </a:prstGeom>
          <a:noFill/>
          <a:ln/>
        </p:spPr>
        <p:txBody>
          <a:bodyPr wrap="square" lIns="0" tIns="0" rIns="0" bIns="0" rtlCol="0" anchor="t"/>
          <a:lstStyle/>
          <a:p>
            <a:pPr indent="0" marL="0">
              <a:lnSpc>
                <a:spcPct val="125000"/>
              </a:lnSpc>
              <a:buNone/>
            </a:pPr>
            <a:r>
              <a:rPr lang="en-US" sz="1100" dirty="0">
                <a:solidFill>
                  <a:srgbClr val="000000"/>
                </a:solidFill>
                <a:latin typeface="Meiryo" pitchFamily="34" charset="0"/>
                <a:ea typeface="Meiryo" pitchFamily="34" charset="-122"/>
                <a:cs typeface="Meiryo" pitchFamily="34" charset="-120"/>
              </a:rPr>
              <a:t> 2FACED という商品名がそのまま企画の骨格になります。</a:t>
            </a:r>
            <a:pPr indent="0" marL="0">
              <a:lnSpc>
                <a:spcPct val="125000"/>
              </a:lnSpc>
              <a:buNone/>
            </a:pPr>
            <a:endParaRPr lang="en-US" sz="1100" dirty="0"/>
          </a:p>
          <a:p>
            <a:pPr indent="0" marL="0">
              <a:lnSpc>
                <a:spcPct val="125000"/>
              </a:lnSpc>
              <a:buNone/>
            </a:pPr>
            <a:r>
              <a:rPr lang="en-US" sz="1100" dirty="0">
                <a:solidFill>
                  <a:srgbClr val="000000"/>
                </a:solidFill>
                <a:latin typeface="Meiryo" pitchFamily="34" charset="0"/>
                <a:ea typeface="Meiryo" pitchFamily="34" charset="-122"/>
                <a:cs typeface="Meiryo" pitchFamily="34" charset="-120"/>
              </a:rPr>
              <a:t> </a:t>
            </a:r>
            <a:pPr indent="0" marL="0">
              <a:lnSpc>
                <a:spcPct val="125000"/>
              </a:lnSpc>
              <a:buNone/>
            </a:pPr>
            <a:r>
              <a:rPr lang="en-US" sz="1100" b="1" dirty="0">
                <a:solidFill>
                  <a:srgbClr val="000000"/>
                </a:solidFill>
                <a:latin typeface="Meiryo" pitchFamily="34" charset="0"/>
                <a:ea typeface="Meiryo" pitchFamily="34" charset="-122"/>
                <a:cs typeface="Meiryo" pitchFamily="34" charset="-120"/>
              </a:rPr>
              <a:t>昼の顔＝MID。夜の顔＝LOW。</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 その2型の対比を、</a:t>
            </a:r>
            <a:pPr indent="0" marL="0">
              <a:lnSpc>
                <a:spcPct val="125000"/>
              </a:lnSpc>
              <a:buNone/>
            </a:pPr>
            <a:r>
              <a:rPr lang="en-US" sz="1100" b="1" dirty="0">
                <a:solidFill>
                  <a:srgbClr val="000000"/>
                </a:solidFill>
                <a:latin typeface="Meiryo" pitchFamily="34" charset="0"/>
                <a:ea typeface="Meiryo" pitchFamily="34" charset="-122"/>
                <a:cs typeface="Meiryo" pitchFamily="34" charset="-120"/>
              </a:rPr>
              <a:t>昼＝コート／夜＝ストリート</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という一日の順番に置き換えます。 </a:t>
            </a:r>
            <a:endParaRPr lang="en-US" sz="1100" dirty="0"/>
          </a:p>
        </p:txBody>
      </p:sp>
      <p:sp>
        <p:nvSpPr>
          <p:cNvPr id="10" name="Text 8"/>
          <p:cNvSpPr/>
          <p:nvPr/>
        </p:nvSpPr>
        <p:spPr>
          <a:xfrm>
            <a:off x="566928" y="2927096"/>
            <a:ext cx="4649724" cy="579120"/>
          </a:xfrm>
          <a:prstGeom prst="rect">
            <a:avLst/>
          </a:prstGeom>
          <a:noFill/>
          <a:ln/>
        </p:spPr>
        <p:txBody>
          <a:bodyPr wrap="square" lIns="0" tIns="0" rIns="0" bIns="0" rtlCol="0" anchor="t"/>
          <a:lstStyle/>
          <a:p>
            <a:pPr indent="0" marL="0">
              <a:lnSpc>
                <a:spcPct val="125000"/>
              </a:lnSpc>
              <a:buNone/>
            </a:pPr>
            <a:r>
              <a:rPr lang="en-US" sz="950" dirty="0">
                <a:solidFill>
                  <a:srgbClr val="000000"/>
                </a:solidFill>
                <a:latin typeface="Meiryo" pitchFamily="34" charset="0"/>
                <a:ea typeface="Meiryo" pitchFamily="34" charset="-122"/>
                <a:cs typeface="Meiryo" pitchFamily="34" charset="-120"/>
              </a:rPr>
              <a:t> 重要なのは、この二つを</a:t>
            </a:r>
            <a:pPr indent="0" marL="0">
              <a:lnSpc>
                <a:spcPct val="125000"/>
              </a:lnSpc>
              <a:buNone/>
            </a:pPr>
            <a:r>
              <a:rPr lang="en-US" sz="950" b="1" dirty="0">
                <a:solidFill>
                  <a:srgbClr val="000000"/>
                </a:solidFill>
                <a:latin typeface="Meiryo" pitchFamily="34" charset="0"/>
                <a:ea typeface="Meiryo" pitchFamily="34" charset="-122"/>
                <a:cs typeface="Meiryo" pitchFamily="34" charset="-120"/>
              </a:rPr>
              <a:t>別々のイベントとして並べない</a:t>
            </a:r>
            <a:pPr indent="0" marL="0">
              <a:lnSpc>
                <a:spcPct val="125000"/>
              </a:lnSpc>
              <a:buNone/>
            </a:pPr>
            <a:r>
              <a:rPr lang="en-US" sz="950" dirty="0">
                <a:solidFill>
                  <a:srgbClr val="000000"/>
                </a:solidFill>
                <a:latin typeface="Meiryo" pitchFamily="34" charset="0"/>
                <a:ea typeface="Meiryo" pitchFamily="34" charset="-122"/>
                <a:cs typeface="Meiryo" pitchFamily="34" charset="-120"/>
              </a:rPr>
              <a:t>ことです。 昼に手に入れた一足を履いて夜へ移動する。その一連の流れが成立して初めて、 「2つの顔を持つシューズ」というメッセージが、来場者自身の一日の記憶になります。 </a:t>
            </a:r>
            <a:endParaRPr lang="en-US" sz="950" dirty="0"/>
          </a:p>
        </p:txBody>
      </p:sp>
      <p:sp>
        <p:nvSpPr>
          <p:cNvPr id="11" name="Text 9"/>
          <p:cNvSpPr/>
          <p:nvPr/>
        </p:nvSpPr>
        <p:spPr>
          <a:xfrm>
            <a:off x="566928" y="3597656"/>
            <a:ext cx="4649724" cy="193040"/>
          </a:xfrm>
          <a:prstGeom prst="rect">
            <a:avLst/>
          </a:prstGeom>
          <a:noFill/>
          <a:ln/>
        </p:spPr>
        <p:txBody>
          <a:bodyPr wrap="square" lIns="0" tIns="0" rIns="0" bIns="0" rtlCol="0" anchor="t"/>
          <a:lstStyle/>
          <a:p>
            <a:pPr indent="0" marL="0">
              <a:lnSpc>
                <a:spcPct val="125000"/>
              </a:lnSpc>
              <a:buNone/>
            </a:pPr>
            <a:r>
              <a:rPr lang="en-US" sz="950" dirty="0">
                <a:solidFill>
                  <a:srgbClr val="000000"/>
                </a:solidFill>
                <a:latin typeface="Meiryo" pitchFamily="34" charset="0"/>
                <a:ea typeface="Meiryo" pitchFamily="34" charset="-122"/>
                <a:cs typeface="Meiryo" pitchFamily="34" charset="-120"/>
              </a:rPr>
              <a:t>MID — DAY / GALLERY2</a:t>
            </a:r>
            <a:endParaRPr lang="en-US" sz="950" dirty="0"/>
          </a:p>
        </p:txBody>
      </p:sp>
      <p:sp>
        <p:nvSpPr>
          <p:cNvPr id="12" name="Text 10"/>
          <p:cNvSpPr/>
          <p:nvPr/>
        </p:nvSpPr>
        <p:spPr>
          <a:xfrm>
            <a:off x="566928" y="3882136"/>
            <a:ext cx="4649724" cy="193040"/>
          </a:xfrm>
          <a:prstGeom prst="rect">
            <a:avLst/>
          </a:prstGeom>
          <a:noFill/>
          <a:ln/>
        </p:spPr>
        <p:txBody>
          <a:bodyPr wrap="square" lIns="0" tIns="0" rIns="0" bIns="0" rtlCol="0" anchor="t"/>
          <a:lstStyle/>
          <a:p>
            <a:pPr indent="0" marL="0">
              <a:lnSpc>
                <a:spcPct val="125000"/>
              </a:lnSpc>
              <a:buNone/>
            </a:pPr>
            <a:r>
              <a:rPr lang="en-US" sz="950" dirty="0">
                <a:solidFill>
                  <a:srgbClr val="000000"/>
                </a:solidFill>
                <a:latin typeface="Meiryo" pitchFamily="34" charset="0"/>
                <a:ea typeface="Meiryo" pitchFamily="34" charset="-122"/>
                <a:cs typeface="Meiryo" pitchFamily="34" charset="-120"/>
              </a:rPr>
              <a:t>LOW — NIGHT / KINETICS B1F</a:t>
            </a:r>
            <a:endParaRPr lang="en-US" sz="950" dirty="0"/>
          </a:p>
        </p:txBody>
      </p:sp>
      <p:pic>
        <p:nvPicPr>
          <p:cNvPr id="13" name="Image 0" descr="/Users/ikki/claudeproject/2faced-launch-day-v2/assets/img/p03.jpg">    </p:cNvPr>
          <p:cNvPicPr>
            <a:picLocks noChangeAspect="1"/>
          </p:cNvPicPr>
          <p:nvPr/>
        </p:nvPicPr>
        <p:blipFill>
          <a:blip r:embed="rId1"/>
          <a:srcRect l="0" r="0" t="0" b="0"/>
          <a:stretch/>
        </p:blipFill>
        <p:spPr>
          <a:xfrm>
            <a:off x="5472684" y="950976"/>
            <a:ext cx="4649724" cy="2651760"/>
          </a:xfrm>
          <a:prstGeom prst="rect">
            <a:avLst/>
          </a:prstGeom>
        </p:spPr>
      </p:pic>
      <p:sp>
        <p:nvSpPr>
          <p:cNvPr id="14" name="Text 11"/>
          <p:cNvSpPr/>
          <p:nvPr/>
        </p:nvSpPr>
        <p:spPr>
          <a:xfrm>
            <a:off x="5472684" y="3401568"/>
            <a:ext cx="3719779" cy="182880"/>
          </a:xfrm>
          <a:prstGeom prst="rect">
            <a:avLst/>
          </a:prstGeom>
          <a:solidFill>
            <a:srgbClr val="1E2B20"/>
          </a:solidFill>
          <a:ln/>
        </p:spPr>
        <p:txBody>
          <a:bodyPr wrap="square" lIns="25400" tIns="25400" rIns="25400" bIns="25400" rtlCol="0" anchor="ctr"/>
          <a:lstStyle/>
          <a:p>
            <a:pPr indent="0" marL="0">
              <a:buNone/>
            </a:pPr>
            <a:r>
              <a:rPr lang="en-US" sz="680" b="1" dirty="0">
                <a:solidFill>
                  <a:srgbClr val="FFFFFF"/>
                </a:solidFill>
                <a:latin typeface="Arial" pitchFamily="34" charset="0"/>
                <a:ea typeface="Arial" pitchFamily="34" charset="-122"/>
                <a:cs typeface="Arial" pitchFamily="34" charset="-120"/>
              </a:rPr>
              <a:t>2 Colorways</a:t>
            </a:r>
            <a:endParaRPr lang="en-US" sz="680" dirty="0"/>
          </a:p>
        </p:txBody>
      </p:sp>
      <p:pic>
        <p:nvPicPr>
          <p:cNvPr id="15" name="Image 1" descr="/Users/ikki/claudeproject/2faced-launch-day-v2/assets/img/sq06.jpg">    </p:cNvPr>
          <p:cNvPicPr>
            <a:picLocks noChangeAspect="1"/>
          </p:cNvPicPr>
          <p:nvPr/>
        </p:nvPicPr>
        <p:blipFill>
          <a:blip r:embed="rId2"/>
          <a:srcRect l="0" r="0" t="0" b="0"/>
          <a:stretch/>
        </p:blipFill>
        <p:spPr>
          <a:xfrm>
            <a:off x="5472684" y="3749040"/>
            <a:ext cx="2196846" cy="1493855"/>
          </a:xfrm>
          <a:prstGeom prst="rect">
            <a:avLst/>
          </a:prstGeom>
        </p:spPr>
      </p:pic>
      <p:pic>
        <p:nvPicPr>
          <p:cNvPr id="16" name="Image 2" descr="/Users/ikki/claudeproject/2faced-launch-day-v2/assets/img/sq08.jpg">    </p:cNvPr>
          <p:cNvPicPr>
            <a:picLocks noChangeAspect="1"/>
          </p:cNvPicPr>
          <p:nvPr/>
        </p:nvPicPr>
        <p:blipFill>
          <a:blip r:embed="rId3"/>
          <a:srcRect l="0" r="0" t="0" b="0"/>
          <a:stretch/>
        </p:blipFill>
        <p:spPr>
          <a:xfrm>
            <a:off x="7925562" y="3749040"/>
            <a:ext cx="2196846" cy="1493855"/>
          </a:xfrm>
          <a:prstGeom prst="rect">
            <a:avLst/>
          </a:prstGeom>
        </p:spPr>
      </p:pic>
      <p:sp>
        <p:nvSpPr>
          <p:cNvPr id="17" name="Shape 12"/>
          <p:cNvSpPr/>
          <p:nvPr/>
        </p:nvSpPr>
        <p:spPr>
          <a:xfrm>
            <a:off x="566928" y="5498927"/>
            <a:ext cx="32004" cy="256032"/>
          </a:xfrm>
          <a:prstGeom prst="rect">
            <a:avLst/>
          </a:prstGeom>
          <a:solidFill>
            <a:srgbClr val="3C4B40"/>
          </a:solidFill>
          <a:ln/>
        </p:spPr>
      </p:sp>
      <p:sp>
        <p:nvSpPr>
          <p:cNvPr id="18" name="Text 13"/>
          <p:cNvSpPr/>
          <p:nvPr/>
        </p:nvSpPr>
        <p:spPr>
          <a:xfrm>
            <a:off x="685800" y="5498927"/>
            <a:ext cx="9409176" cy="256032"/>
          </a:xfrm>
          <a:prstGeom prst="rect">
            <a:avLst/>
          </a:prstGeom>
          <a:noFill/>
          <a:ln/>
        </p:spPr>
        <p:txBody>
          <a:bodyPr wrap="square" lIns="0" tIns="0" rIns="0" bIns="0" rtlCol="0" anchor="t"/>
          <a:lstStyle/>
          <a:p>
            <a:pPr indent="0" marL="0">
              <a:lnSpc>
                <a:spcPct val="120000"/>
              </a:lnSpc>
              <a:buNone/>
            </a:pPr>
            <a:r>
              <a:rPr lang="en-US" sz="850" dirty="0">
                <a:solidFill>
                  <a:srgbClr val="000000"/>
                </a:solidFill>
                <a:latin typeface="Meiryo" pitchFamily="34" charset="0"/>
                <a:ea typeface="Meiryo" pitchFamily="34" charset="-122"/>
                <a:cs typeface="Meiryo" pitchFamily="34" charset="-120"/>
              </a:rPr>
              <a:t> 本提案では、この構造を </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「COURT × STREET」</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というキーワードで統一します。 会場サイン、告知、Web、当日の案内まで、すべてこの一語で通します。 </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75488"/>
            <a:ext cx="310896" cy="201168"/>
          </a:xfrm>
          <a:prstGeom prst="rect">
            <a:avLst/>
          </a:prstGeom>
          <a:noFill/>
          <a:ln/>
        </p:spPr>
        <p:txBody>
          <a:bodyPr wrap="square" lIns="0" tIns="0" rIns="0" bIns="0" rtlCol="0" anchor="ctr"/>
          <a:lstStyle/>
          <a:p>
            <a:pPr indent="0" marL="0">
              <a:buNone/>
            </a:pPr>
            <a:r>
              <a:rPr lang="en-US" sz="900" b="1" dirty="0">
                <a:solidFill>
                  <a:srgbClr val="2F7A4B"/>
                </a:solidFill>
                <a:latin typeface="Arial" pitchFamily="34" charset="0"/>
                <a:ea typeface="Arial" pitchFamily="34" charset="-122"/>
                <a:cs typeface="Arial" pitchFamily="34" charset="-120"/>
              </a:rPr>
              <a:t>03</a:t>
            </a:r>
            <a:endParaRPr lang="en-US" sz="900" dirty="0"/>
          </a:p>
        </p:txBody>
      </p:sp>
      <p:sp>
        <p:nvSpPr>
          <p:cNvPr id="3" name="Text 1"/>
          <p:cNvSpPr/>
          <p:nvPr/>
        </p:nvSpPr>
        <p:spPr>
          <a:xfrm>
            <a:off x="932688" y="402336"/>
            <a:ext cx="1481328" cy="292608"/>
          </a:xfrm>
          <a:prstGeom prst="rect">
            <a:avLst/>
          </a:prstGeom>
          <a:noFill/>
          <a:ln/>
        </p:spPr>
        <p:txBody>
          <a:bodyPr wrap="square" lIns="0" tIns="0" rIns="0" bIns="0" rtlCol="0" anchor="ctr"/>
          <a:lstStyle/>
          <a:p>
            <a:pPr indent="0" marL="0">
              <a:buNone/>
            </a:pPr>
            <a:r>
              <a:rPr lang="en-US" sz="1600" dirty="0">
                <a:solidFill>
                  <a:srgbClr val="16211A"/>
                </a:solidFill>
                <a:latin typeface="Arial Black" pitchFamily="34" charset="0"/>
                <a:ea typeface="Arial Black" pitchFamily="34" charset="-122"/>
                <a:cs typeface="Arial Black" pitchFamily="34" charset="-120"/>
              </a:rPr>
              <a:t>PRODUCT</a:t>
            </a:r>
            <a:endParaRPr lang="en-US" sz="1600" dirty="0"/>
          </a:p>
        </p:txBody>
      </p:sp>
      <p:sp>
        <p:nvSpPr>
          <p:cNvPr id="4" name="Text 2"/>
          <p:cNvSpPr/>
          <p:nvPr/>
        </p:nvSpPr>
        <p:spPr>
          <a:xfrm>
            <a:off x="2414016" y="475488"/>
            <a:ext cx="4206240" cy="219456"/>
          </a:xfrm>
          <a:prstGeom prst="rect">
            <a:avLst/>
          </a:prstGeom>
          <a:noFill/>
          <a:ln/>
        </p:spPr>
        <p:txBody>
          <a:bodyPr wrap="square" lIns="0" tIns="0" rIns="0" bIns="0" rtlCol="0" anchor="ctr"/>
          <a:lstStyle/>
          <a:p>
            <a:pPr indent="0" marL="0">
              <a:buNone/>
            </a:pPr>
            <a:r>
              <a:rPr lang="en-US" sz="950" dirty="0">
                <a:solidFill>
                  <a:srgbClr val="4C5850"/>
                </a:solidFill>
                <a:latin typeface="Meiryo" pitchFamily="34" charset="0"/>
                <a:ea typeface="Meiryo" pitchFamily="34" charset="-122"/>
                <a:cs typeface="Meiryo" pitchFamily="34" charset="-120"/>
              </a:rPr>
              <a:t>2FACED という商品の2つの型</a:t>
            </a:r>
            <a:endParaRPr lang="en-US" sz="950" dirty="0"/>
          </a:p>
        </p:txBody>
      </p:sp>
      <p:sp>
        <p:nvSpPr>
          <p:cNvPr id="5" name="Text 3"/>
          <p:cNvSpPr/>
          <p:nvPr/>
        </p:nvSpPr>
        <p:spPr>
          <a:xfrm>
            <a:off x="6830568" y="475488"/>
            <a:ext cx="3291840" cy="201168"/>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MID / LOW</a:t>
            </a:r>
            <a:endParaRPr lang="en-US" sz="800" dirty="0"/>
          </a:p>
        </p:txBody>
      </p:sp>
      <p:sp>
        <p:nvSpPr>
          <p:cNvPr id="6" name="Shape 4"/>
          <p:cNvSpPr/>
          <p:nvPr/>
        </p:nvSpPr>
        <p:spPr>
          <a:xfrm>
            <a:off x="566928" y="749808"/>
            <a:ext cx="9555480" cy="16459"/>
          </a:xfrm>
          <a:prstGeom prst="rect">
            <a:avLst/>
          </a:prstGeom>
          <a:solidFill>
            <a:srgbClr val="16211A"/>
          </a:solidFill>
          <a:ln/>
        </p:spPr>
      </p:sp>
      <p:sp>
        <p:nvSpPr>
          <p:cNvPr id="7" name="Text 5"/>
          <p:cNvSpPr/>
          <p:nvPr/>
        </p:nvSpPr>
        <p:spPr>
          <a:xfrm>
            <a:off x="9482328" y="7159752"/>
            <a:ext cx="640080" cy="182880"/>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04</a:t>
            </a:r>
            <a:endParaRPr lang="en-US" sz="800" dirty="0"/>
          </a:p>
        </p:txBody>
      </p:sp>
      <p:sp>
        <p:nvSpPr>
          <p:cNvPr id="8" name="Text 6"/>
          <p:cNvSpPr/>
          <p:nvPr/>
        </p:nvSpPr>
        <p:spPr>
          <a:xfrm>
            <a:off x="566928" y="950976"/>
            <a:ext cx="9555480" cy="447040"/>
          </a:xfrm>
          <a:prstGeom prst="rect">
            <a:avLst/>
          </a:prstGeom>
          <a:noFill/>
          <a:ln/>
        </p:spPr>
        <p:txBody>
          <a:bodyPr wrap="square" lIns="0" tIns="0" rIns="0" bIns="0" rtlCol="0" anchor="t"/>
          <a:lstStyle/>
          <a:p>
            <a:pPr indent="0" marL="0">
              <a:lnSpc>
                <a:spcPct val="125000"/>
              </a:lnSpc>
              <a:buNone/>
            </a:pPr>
            <a:r>
              <a:rPr lang="en-US" sz="1100" b="1" dirty="0">
                <a:solidFill>
                  <a:srgbClr val="000000"/>
                </a:solidFill>
                <a:latin typeface="Meiryo" pitchFamily="34" charset="0"/>
                <a:ea typeface="Meiryo" pitchFamily="34" charset="-122"/>
                <a:cs typeface="Meiryo" pitchFamily="34" charset="-120"/>
              </a:rPr>
              <a:t>企画の軸は、こちらで考えた比喩ではありません。商品そのものが持っている構造です。</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 </a:t>
            </a:r>
            <a:pPr indent="0" marL="0">
              <a:lnSpc>
                <a:spcPct val="125000"/>
              </a:lnSpc>
              <a:buNone/>
            </a:pPr>
            <a:r>
              <a:rPr lang="en-US" sz="1100" dirty="0">
                <a:solidFill>
                  <a:srgbClr val="2F7A4B"/>
                </a:solidFill>
                <a:latin typeface="Meiryo" pitchFamily="34" charset="0"/>
                <a:ea typeface="Meiryo" pitchFamily="34" charset="-122"/>
                <a:cs typeface="Meiryo" pitchFamily="34" charset="-120"/>
              </a:rPr>
              <a:t>MID と LOW の2型があること。</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 これが、一日を昼と夜の2つに分けて設計できる根拠になっています。 </a:t>
            </a:r>
            <a:endParaRPr lang="en-US" sz="1100" dirty="0"/>
          </a:p>
        </p:txBody>
      </p:sp>
      <p:sp>
        <p:nvSpPr>
          <p:cNvPr id="9" name="Shape 7"/>
          <p:cNvSpPr/>
          <p:nvPr/>
        </p:nvSpPr>
        <p:spPr>
          <a:xfrm>
            <a:off x="566928" y="1489456"/>
            <a:ext cx="4704588" cy="18288"/>
          </a:xfrm>
          <a:prstGeom prst="rect">
            <a:avLst/>
          </a:prstGeom>
          <a:solidFill>
            <a:srgbClr val="16211A"/>
          </a:solidFill>
          <a:ln/>
        </p:spPr>
      </p:sp>
      <p:sp>
        <p:nvSpPr>
          <p:cNvPr id="10" name="Text 8"/>
          <p:cNvSpPr/>
          <p:nvPr/>
        </p:nvSpPr>
        <p:spPr>
          <a:xfrm>
            <a:off x="566928" y="1562608"/>
            <a:ext cx="4704588"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MID</a:t>
            </a:r>
            <a:endParaRPr lang="en-US" sz="750" dirty="0"/>
          </a:p>
        </p:txBody>
      </p:sp>
      <p:sp>
        <p:nvSpPr>
          <p:cNvPr id="11" name="Text 9"/>
          <p:cNvSpPr/>
          <p:nvPr/>
        </p:nvSpPr>
        <p:spPr>
          <a:xfrm>
            <a:off x="566928" y="1745488"/>
            <a:ext cx="4704588" cy="457200"/>
          </a:xfrm>
          <a:prstGeom prst="rect">
            <a:avLst/>
          </a:prstGeom>
          <a:noFill/>
          <a:ln/>
        </p:spPr>
        <p:txBody>
          <a:bodyPr wrap="square" lIns="0" tIns="0" rIns="0" bIns="0" rtlCol="0" anchor="ctr"/>
          <a:lstStyle/>
          <a:p>
            <a:pPr indent="0" marL="0">
              <a:lnSpc>
                <a:spcPct val="100000"/>
              </a:lnSpc>
              <a:buNone/>
            </a:pPr>
            <a:r>
              <a:rPr lang="en-US" sz="1500" b="1" dirty="0">
                <a:solidFill>
                  <a:srgbClr val="16211A"/>
                </a:solidFill>
                <a:latin typeface="Arial Black" pitchFamily="34" charset="0"/>
                <a:ea typeface="Arial Black" pitchFamily="34" charset="-122"/>
                <a:cs typeface="Arial Black" pitchFamily="34" charset="-120"/>
              </a:rPr>
              <a:t>2FACED</a:t>
            </a:r>
            <a:endParaRPr lang="en-US" sz="1500" dirty="0"/>
          </a:p>
          <a:p>
            <a:pPr indent="0" marL="0">
              <a:lnSpc>
                <a:spcPct val="100000"/>
              </a:lnSpc>
              <a:buNone/>
            </a:pPr>
            <a:r>
              <a:rPr lang="en-US" sz="1500" b="1" dirty="0">
                <a:solidFill>
                  <a:srgbClr val="16211A"/>
                </a:solidFill>
                <a:latin typeface="Arial Black" pitchFamily="34" charset="0"/>
                <a:ea typeface="Arial Black" pitchFamily="34" charset="-122"/>
                <a:cs typeface="Arial Black" pitchFamily="34" charset="-120"/>
              </a:rPr>
              <a:t>MID</a:t>
            </a:r>
            <a:endParaRPr lang="en-US" sz="1500" dirty="0"/>
          </a:p>
        </p:txBody>
      </p:sp>
      <p:sp>
        <p:nvSpPr>
          <p:cNvPr id="12" name="Text 10"/>
          <p:cNvSpPr/>
          <p:nvPr/>
        </p:nvSpPr>
        <p:spPr>
          <a:xfrm>
            <a:off x="566928" y="2202688"/>
            <a:ext cx="4704588" cy="150813"/>
          </a:xfrm>
          <a:prstGeom prst="rect">
            <a:avLst/>
          </a:prstGeom>
          <a:noFill/>
          <a:ln/>
        </p:spPr>
        <p:txBody>
          <a:bodyPr wrap="square" lIns="0" tIns="0" rIns="0" bIns="0" rtlCol="0" anchor="ctr"/>
          <a:lstStyle/>
          <a:p>
            <a:pPr indent="0" marL="0">
              <a:buNone/>
            </a:pPr>
            <a:r>
              <a:rPr lang="en-US" sz="950" b="1" dirty="0">
                <a:solidFill>
                  <a:srgbClr val="2F7A4B"/>
                </a:solidFill>
                <a:latin typeface="Meiryo" pitchFamily="34" charset="0"/>
                <a:ea typeface="Meiryo" pitchFamily="34" charset="-122"/>
                <a:cs typeface="Meiryo" pitchFamily="34" charset="-120"/>
              </a:rPr>
              <a:t>昼／Gallery2 の主役</a:t>
            </a:r>
            <a:endParaRPr lang="en-US" sz="950" dirty="0"/>
          </a:p>
        </p:txBody>
      </p:sp>
      <p:sp>
        <p:nvSpPr>
          <p:cNvPr id="13" name="Text 11"/>
          <p:cNvSpPr/>
          <p:nvPr/>
        </p:nvSpPr>
        <p:spPr>
          <a:xfrm>
            <a:off x="566928" y="2353501"/>
            <a:ext cx="4704588" cy="158115"/>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 ハイカットで、バスケットボールシューズとしての性能を前に出す型。 </a:t>
            </a:r>
            <a:endParaRPr lang="en-US" sz="830" dirty="0"/>
          </a:p>
        </p:txBody>
      </p:sp>
      <p:sp>
        <p:nvSpPr>
          <p:cNvPr id="14" name="Text 12"/>
          <p:cNvSpPr/>
          <p:nvPr/>
        </p:nvSpPr>
        <p:spPr>
          <a:xfrm>
            <a:off x="566928" y="2511615"/>
            <a:ext cx="4704588" cy="142240"/>
          </a:xfrm>
          <a:prstGeom prst="rect">
            <a:avLst/>
          </a:prstGeom>
          <a:noFill/>
          <a:ln/>
        </p:spPr>
        <p:txBody>
          <a:bodyPr wrap="square" lIns="0" tIns="0" rIns="0" bIns="0" rtlCol="0" anchor="ctr"/>
          <a:lstStyle/>
          <a:p>
            <a:pPr indent="0" marL="0">
              <a:buNone/>
            </a:pPr>
            <a:r>
              <a:rPr lang="en-US" sz="800" b="1" dirty="0">
                <a:solidFill>
                  <a:srgbClr val="16211A"/>
                </a:solidFill>
                <a:latin typeface="Meiryo" pitchFamily="34" charset="0"/>
                <a:ea typeface="Meiryo" pitchFamily="34" charset="-122"/>
                <a:cs typeface="Meiryo" pitchFamily="34" charset="-120"/>
              </a:rPr>
              <a:t>¥16,500 税込</a:t>
            </a:r>
            <a:endParaRPr lang="en-US" sz="800" dirty="0"/>
          </a:p>
        </p:txBody>
      </p:sp>
      <p:sp>
        <p:nvSpPr>
          <p:cNvPr id="15" name="Shape 13"/>
          <p:cNvSpPr/>
          <p:nvPr/>
        </p:nvSpPr>
        <p:spPr>
          <a:xfrm>
            <a:off x="5417820" y="1489456"/>
            <a:ext cx="4704588" cy="18288"/>
          </a:xfrm>
          <a:prstGeom prst="rect">
            <a:avLst/>
          </a:prstGeom>
          <a:solidFill>
            <a:srgbClr val="16211A"/>
          </a:solidFill>
          <a:ln/>
        </p:spPr>
      </p:sp>
      <p:sp>
        <p:nvSpPr>
          <p:cNvPr id="16" name="Text 14"/>
          <p:cNvSpPr/>
          <p:nvPr/>
        </p:nvSpPr>
        <p:spPr>
          <a:xfrm>
            <a:off x="5417820" y="1562608"/>
            <a:ext cx="4704588"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LOW</a:t>
            </a:r>
            <a:endParaRPr lang="en-US" sz="750" dirty="0"/>
          </a:p>
        </p:txBody>
      </p:sp>
      <p:sp>
        <p:nvSpPr>
          <p:cNvPr id="17" name="Text 15"/>
          <p:cNvSpPr/>
          <p:nvPr/>
        </p:nvSpPr>
        <p:spPr>
          <a:xfrm>
            <a:off x="5417820" y="1745488"/>
            <a:ext cx="4704588" cy="457200"/>
          </a:xfrm>
          <a:prstGeom prst="rect">
            <a:avLst/>
          </a:prstGeom>
          <a:noFill/>
          <a:ln/>
        </p:spPr>
        <p:txBody>
          <a:bodyPr wrap="square" lIns="0" tIns="0" rIns="0" bIns="0" rtlCol="0" anchor="ctr"/>
          <a:lstStyle/>
          <a:p>
            <a:pPr indent="0" marL="0">
              <a:lnSpc>
                <a:spcPct val="100000"/>
              </a:lnSpc>
              <a:buNone/>
            </a:pPr>
            <a:r>
              <a:rPr lang="en-US" sz="1500" b="1" dirty="0">
                <a:solidFill>
                  <a:srgbClr val="16211A"/>
                </a:solidFill>
                <a:latin typeface="Arial Black" pitchFamily="34" charset="0"/>
                <a:ea typeface="Arial Black" pitchFamily="34" charset="-122"/>
                <a:cs typeface="Arial Black" pitchFamily="34" charset="-120"/>
              </a:rPr>
              <a:t>2FACED</a:t>
            </a:r>
            <a:endParaRPr lang="en-US" sz="1500" dirty="0"/>
          </a:p>
          <a:p>
            <a:pPr indent="0" marL="0">
              <a:lnSpc>
                <a:spcPct val="100000"/>
              </a:lnSpc>
              <a:buNone/>
            </a:pPr>
            <a:r>
              <a:rPr lang="en-US" sz="1500" b="1" dirty="0">
                <a:solidFill>
                  <a:srgbClr val="16211A"/>
                </a:solidFill>
                <a:latin typeface="Arial Black" pitchFamily="34" charset="0"/>
                <a:ea typeface="Arial Black" pitchFamily="34" charset="-122"/>
                <a:cs typeface="Arial Black" pitchFamily="34" charset="-120"/>
              </a:rPr>
              <a:t>LOW</a:t>
            </a:r>
            <a:endParaRPr lang="en-US" sz="1500" dirty="0"/>
          </a:p>
        </p:txBody>
      </p:sp>
      <p:sp>
        <p:nvSpPr>
          <p:cNvPr id="18" name="Text 16"/>
          <p:cNvSpPr/>
          <p:nvPr/>
        </p:nvSpPr>
        <p:spPr>
          <a:xfrm>
            <a:off x="5417820" y="2202688"/>
            <a:ext cx="4704588" cy="150813"/>
          </a:xfrm>
          <a:prstGeom prst="rect">
            <a:avLst/>
          </a:prstGeom>
          <a:noFill/>
          <a:ln/>
        </p:spPr>
        <p:txBody>
          <a:bodyPr wrap="square" lIns="0" tIns="0" rIns="0" bIns="0" rtlCol="0" anchor="ctr"/>
          <a:lstStyle/>
          <a:p>
            <a:pPr indent="0" marL="0">
              <a:buNone/>
            </a:pPr>
            <a:r>
              <a:rPr lang="en-US" sz="950" b="1" dirty="0">
                <a:solidFill>
                  <a:srgbClr val="2F7A4B"/>
                </a:solidFill>
                <a:latin typeface="Meiryo" pitchFamily="34" charset="0"/>
                <a:ea typeface="Meiryo" pitchFamily="34" charset="-122"/>
                <a:cs typeface="Meiryo" pitchFamily="34" charset="-120"/>
              </a:rPr>
              <a:t>夜／Kinetics B1F の主役</a:t>
            </a:r>
            <a:endParaRPr lang="en-US" sz="950" dirty="0"/>
          </a:p>
        </p:txBody>
      </p:sp>
      <p:sp>
        <p:nvSpPr>
          <p:cNvPr id="19" name="Text 17"/>
          <p:cNvSpPr/>
          <p:nvPr/>
        </p:nvSpPr>
        <p:spPr>
          <a:xfrm>
            <a:off x="5417820" y="2353501"/>
            <a:ext cx="4704588" cy="158115"/>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 ローカットで、見た目はスニーカーとして街に馴染む型。 </a:t>
            </a:r>
            <a:endParaRPr lang="en-US" sz="830" dirty="0"/>
          </a:p>
        </p:txBody>
      </p:sp>
      <p:sp>
        <p:nvSpPr>
          <p:cNvPr id="20" name="Text 18"/>
          <p:cNvSpPr/>
          <p:nvPr/>
        </p:nvSpPr>
        <p:spPr>
          <a:xfrm>
            <a:off x="5417820" y="2511615"/>
            <a:ext cx="4704588" cy="142240"/>
          </a:xfrm>
          <a:prstGeom prst="rect">
            <a:avLst/>
          </a:prstGeom>
          <a:noFill/>
          <a:ln/>
        </p:spPr>
        <p:txBody>
          <a:bodyPr wrap="square" lIns="0" tIns="0" rIns="0" bIns="0" rtlCol="0" anchor="ctr"/>
          <a:lstStyle/>
          <a:p>
            <a:pPr indent="0" marL="0">
              <a:buNone/>
            </a:pPr>
            <a:r>
              <a:rPr lang="en-US" sz="800" b="1" dirty="0">
                <a:solidFill>
                  <a:srgbClr val="16211A"/>
                </a:solidFill>
                <a:latin typeface="Meiryo" pitchFamily="34" charset="0"/>
                <a:ea typeface="Meiryo" pitchFamily="34" charset="-122"/>
                <a:cs typeface="Meiryo" pitchFamily="34" charset="-120"/>
              </a:rPr>
              <a:t>¥15,950 税込</a:t>
            </a:r>
            <a:endParaRPr lang="en-US" sz="800" dirty="0"/>
          </a:p>
        </p:txBody>
      </p:sp>
      <p:sp>
        <p:nvSpPr>
          <p:cNvPr id="21" name="Text 19"/>
          <p:cNvSpPr/>
          <p:nvPr/>
        </p:nvSpPr>
        <p:spPr>
          <a:xfrm>
            <a:off x="566928" y="2909888"/>
            <a:ext cx="4649724" cy="226377"/>
          </a:xfrm>
          <a:prstGeom prst="rect">
            <a:avLst/>
          </a:prstGeom>
          <a:noFill/>
          <a:ln/>
        </p:spPr>
        <p:txBody>
          <a:bodyPr wrap="square" lIns="0" tIns="0" rIns="0" bIns="0" rtlCol="0" anchor="ctr"/>
          <a:lstStyle/>
          <a:p>
            <a:pPr indent="0" marL="0">
              <a:buNone/>
            </a:pPr>
            <a:r>
              <a:rPr lang="en-US" sz="1150" b="1" dirty="0">
                <a:solidFill>
                  <a:srgbClr val="16211A"/>
                </a:solidFill>
                <a:latin typeface="Meiryo" pitchFamily="34" charset="0"/>
                <a:ea typeface="Meiryo" pitchFamily="34" charset="-122"/>
                <a:cs typeface="Meiryo" pitchFamily="34" charset="-120"/>
              </a:rPr>
              <a:t>ラインナップ</a:t>
            </a:r>
            <a:endParaRPr lang="en-US" sz="115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3191129"/>
          <a:ext cx="4649724" cy="914400"/>
        </p:xfrm>
        <a:graphic>
          <a:graphicData uri="http://schemas.openxmlformats.org/drawingml/2006/table">
            <a:tbl>
              <a:tblPr/>
              <a:tblGrid>
                <a:gridCol w="1162431"/>
                <a:gridCol w="1162431"/>
                <a:gridCol w="1162431"/>
                <a:gridCol w="1162431"/>
              </a:tblGrid>
              <a:tr h="216599">
                <a:tc>
                  <a:txBody>
                    <a:bodyPr/>
                    <a:lstStyle/>
                    <a:p>
                      <a:pPr indent="0" marL="0">
                        <a:buNone/>
                      </a:pPr>
                      <a:r>
                        <a:rPr lang="en-US" sz="730" b="1" dirty="0">
                          <a:solidFill>
                            <a:srgbClr val="8B9189"/>
                          </a:solidFill>
                          <a:latin typeface="Arial" pitchFamily="34" charset="0"/>
                          <a:ea typeface="Arial" pitchFamily="34" charset="-122"/>
                          <a:cs typeface="Arial" pitchFamily="34" charset="-120"/>
                        </a:rPr>
                        <a:t>型</a:t>
                      </a:r>
                      <a:endParaRPr lang="en-US" sz="730" dirty="0">
                        <a:latin typeface="Arial" charset="0"/>
                        <a:ea typeface="Arial" charset="0"/>
                        <a:cs typeface="Arial"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30" b="1" dirty="0">
                          <a:solidFill>
                            <a:srgbClr val="8B9189"/>
                          </a:solidFill>
                          <a:latin typeface="Arial" pitchFamily="34" charset="0"/>
                          <a:ea typeface="Arial" pitchFamily="34" charset="-122"/>
                          <a:cs typeface="Arial" pitchFamily="34" charset="-120"/>
                        </a:rPr>
                        <a:t>役割</a:t>
                      </a:r>
                      <a:endParaRPr lang="en-US" sz="730" dirty="0">
                        <a:latin typeface="Arial" charset="0"/>
                        <a:ea typeface="Arial" charset="0"/>
                        <a:cs typeface="Arial"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30" b="1" dirty="0">
                          <a:solidFill>
                            <a:srgbClr val="8B9189"/>
                          </a:solidFill>
                          <a:latin typeface="Arial" pitchFamily="34" charset="0"/>
                          <a:ea typeface="Arial" pitchFamily="34" charset="-122"/>
                          <a:cs typeface="Arial" pitchFamily="34" charset="-120"/>
                        </a:rPr>
                        <a:t>カラー</a:t>
                      </a:r>
                      <a:endParaRPr lang="en-US" sz="730" dirty="0">
                        <a:latin typeface="Arial" charset="0"/>
                        <a:ea typeface="Arial" charset="0"/>
                        <a:cs typeface="Arial"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730" b="1" dirty="0">
                          <a:solidFill>
                            <a:srgbClr val="8B9189"/>
                          </a:solidFill>
                          <a:latin typeface="Arial" pitchFamily="34" charset="0"/>
                          <a:ea typeface="Arial" pitchFamily="34" charset="-122"/>
                          <a:cs typeface="Arial" pitchFamily="34" charset="-120"/>
                        </a:rPr>
                        <a:t>価格（税込）</a:t>
                      </a:r>
                      <a:endParaRPr lang="en-US" sz="730" dirty="0">
                        <a:latin typeface="Arial" charset="0"/>
                        <a:ea typeface="Arial" charset="0"/>
                        <a:cs typeface="Arial"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r>
              <a:tr h="365760">
                <a:tc>
                  <a:txBody>
                    <a:bodyPr/>
                    <a:lstStyle/>
                    <a:p>
                      <a:pPr indent="0" marL="0">
                        <a:buNone/>
                      </a:pPr>
                      <a:r>
                        <a:rPr lang="en-US" sz="800" dirty="0">
                          <a:solidFill>
                            <a:srgbClr val="4C5850"/>
                          </a:solidFill>
                          <a:latin typeface="Meiryo" pitchFamily="34" charset="0"/>
                          <a:ea typeface="Meiryo" pitchFamily="34" charset="-122"/>
                          <a:cs typeface="Meiryo" pitchFamily="34" charset="-120"/>
                        </a:rPr>
                        <a:t>2FACED MID</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800" dirty="0">
                          <a:solidFill>
                            <a:srgbClr val="4C5850"/>
                          </a:solidFill>
                          <a:latin typeface="Meiryo" pitchFamily="34" charset="0"/>
                          <a:ea typeface="Meiryo" pitchFamily="34" charset="-122"/>
                          <a:cs typeface="Meiryo" pitchFamily="34" charset="-120"/>
                        </a:rPr>
                        <a:t>昼／Gallery2</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800" dirty="0">
                          <a:solidFill>
                            <a:srgbClr val="4C5850"/>
                          </a:solidFill>
                          <a:latin typeface="Meiryo" pitchFamily="34" charset="0"/>
                          <a:ea typeface="Meiryo" pitchFamily="34" charset="-122"/>
                          <a:cs typeface="Meiryo" pitchFamily="34" charset="-120"/>
                        </a:rPr>
                        <a:t>グリーン・ブラック（各ホワイト）</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800" dirty="0">
                          <a:solidFill>
                            <a:srgbClr val="4C5850"/>
                          </a:solidFill>
                          <a:latin typeface="Meiryo" pitchFamily="34" charset="0"/>
                          <a:ea typeface="Meiryo" pitchFamily="34" charset="-122"/>
                          <a:cs typeface="Meiryo" pitchFamily="34" charset="-120"/>
                        </a:rPr>
                        <a:t>¥16,500</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r>
              <a:tr h="365760">
                <a:tc>
                  <a:txBody>
                    <a:bodyPr/>
                    <a:lstStyle/>
                    <a:p>
                      <a:pPr indent="0" marL="0">
                        <a:buNone/>
                      </a:pPr>
                      <a:r>
                        <a:rPr lang="en-US" sz="800" dirty="0">
                          <a:solidFill>
                            <a:srgbClr val="4C5850"/>
                          </a:solidFill>
                          <a:latin typeface="Meiryo" pitchFamily="34" charset="0"/>
                          <a:ea typeface="Meiryo" pitchFamily="34" charset="-122"/>
                          <a:cs typeface="Meiryo" pitchFamily="34" charset="-120"/>
                        </a:rPr>
                        <a:t>2FACED LOW</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800" dirty="0">
                          <a:solidFill>
                            <a:srgbClr val="4C5850"/>
                          </a:solidFill>
                          <a:latin typeface="Meiryo" pitchFamily="34" charset="0"/>
                          <a:ea typeface="Meiryo" pitchFamily="34" charset="-122"/>
                          <a:cs typeface="Meiryo" pitchFamily="34" charset="-120"/>
                        </a:rPr>
                        <a:t>夜／Kinetics B1F</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800" dirty="0">
                          <a:solidFill>
                            <a:srgbClr val="4C5850"/>
                          </a:solidFill>
                          <a:latin typeface="Meiryo" pitchFamily="34" charset="0"/>
                          <a:ea typeface="Meiryo" pitchFamily="34" charset="-122"/>
                          <a:cs typeface="Meiryo" pitchFamily="34" charset="-120"/>
                        </a:rPr>
                        <a:t>グリーン・ブラック（各ホワイト）</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800" dirty="0">
                          <a:solidFill>
                            <a:srgbClr val="4C5850"/>
                          </a:solidFill>
                          <a:latin typeface="Meiryo" pitchFamily="34" charset="0"/>
                          <a:ea typeface="Meiryo" pitchFamily="34" charset="-122"/>
                          <a:cs typeface="Meiryo" pitchFamily="34" charset="-120"/>
                        </a:rPr>
                        <a:t>¥15,950</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r>
              <a:tr h="228600">
                <a:tc>
                  <a:txBody>
                    <a:bodyPr/>
                    <a:lstStyle/>
                    <a:p>
                      <a:pPr indent="0" marL="0">
                        <a:buNone/>
                      </a:pPr>
                      <a:r>
                        <a:rPr lang="en-US" sz="800" dirty="0">
                          <a:solidFill>
                            <a:srgbClr val="4C5850"/>
                          </a:solidFill>
                          <a:latin typeface="Meiryo" pitchFamily="34" charset="0"/>
                          <a:ea typeface="Meiryo" pitchFamily="34" charset="-122"/>
                          <a:cs typeface="Meiryo" pitchFamily="34" charset="-120"/>
                        </a:rPr>
                        <a:t>2FACED LE LOW</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800" dirty="0">
                          <a:solidFill>
                            <a:srgbClr val="4C5850"/>
                          </a:solidFill>
                          <a:latin typeface="Meiryo" pitchFamily="34" charset="0"/>
                          <a:ea typeface="Meiryo" pitchFamily="34" charset="-122"/>
                          <a:cs typeface="Meiryo" pitchFamily="34" charset="-120"/>
                        </a:rPr>
                        <a:t>限定</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800" dirty="0">
                          <a:solidFill>
                            <a:srgbClr val="4C5850"/>
                          </a:solidFill>
                          <a:latin typeface="Meiryo" pitchFamily="34" charset="0"/>
                          <a:ea typeface="Meiryo" pitchFamily="34" charset="-122"/>
                          <a:cs typeface="Meiryo" pitchFamily="34" charset="-120"/>
                        </a:rPr>
                        <a:t>要確認</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c>
                  <a:txBody>
                    <a:bodyPr/>
                    <a:lstStyle/>
                    <a:p>
                      <a:pPr indent="0" marL="0">
                        <a:buNone/>
                      </a:pPr>
                      <a:r>
                        <a:rPr lang="en-US" sz="800" dirty="0">
                          <a:solidFill>
                            <a:srgbClr val="4C5850"/>
                          </a:solidFill>
                          <a:latin typeface="Meiryo" pitchFamily="34" charset="0"/>
                          <a:ea typeface="Meiryo" pitchFamily="34" charset="-122"/>
                          <a:cs typeface="Meiryo" pitchFamily="34" charset="-120"/>
                        </a:rPr>
                        <a:t>¥16,500</a:t>
                      </a:r>
                      <a:endParaRPr lang="en-US" sz="800" dirty="0">
                        <a:latin typeface="Meiryo" charset="0"/>
                        <a:ea typeface="Meiryo" charset="0"/>
                        <a:cs typeface="Meiryo" charset="0"/>
                      </a:endParaRPr>
                    </a:p>
                  </a:txBody>
                  <a:tcPr marL="0" marR="50800" marT="25400" marB="25400" anchor="t">
                    <a:lnL w="0" cap="flat" cmpd="sng" algn="ctr">
                      <a:noFill/>
                    </a:lnL>
                    <a:lnR w="0" cap="flat" cmpd="sng" algn="ctr">
                      <a:noFill/>
                    </a:lnR>
                    <a:lnT w="0" cap="flat" cmpd="sng" algn="ctr">
                      <a:noFill/>
                    </a:lnT>
                    <a:lnB w="6350" cap="flat" cmpd="sng" algn="ctr">
                      <a:solidFill>
                        <a:srgbClr val="D8CFB6"/>
                      </a:solidFill>
                      <a:prstDash val="solid"/>
                      <a:round/>
                      <a:headEnd type="none" w="med" len="med"/>
                      <a:tailEnd type="none" w="med" len="med"/>
                    </a:lnB>
                    <a:solidFill>
                      <a:srgbClr val="FFFFFF"/>
                    </a:solidFill>
                  </a:tcPr>
                </a:tc>
              </a:tr>
            </a:tbl>
          </a:graphicData>
        </a:graphic>
      </p:graphicFrame>
      <p:sp>
        <p:nvSpPr>
          <p:cNvPr id="23" name="Shape 20"/>
          <p:cNvSpPr/>
          <p:nvPr/>
        </p:nvSpPr>
        <p:spPr>
          <a:xfrm>
            <a:off x="566928" y="4477576"/>
            <a:ext cx="32004" cy="415290"/>
          </a:xfrm>
          <a:prstGeom prst="rect">
            <a:avLst/>
          </a:prstGeom>
          <a:solidFill>
            <a:srgbClr val="D8CFB6"/>
          </a:solidFill>
          <a:ln/>
        </p:spPr>
      </p:sp>
      <p:sp>
        <p:nvSpPr>
          <p:cNvPr id="24" name="Text 21"/>
          <p:cNvSpPr/>
          <p:nvPr/>
        </p:nvSpPr>
        <p:spPr>
          <a:xfrm>
            <a:off x="685800" y="4477576"/>
            <a:ext cx="4503420" cy="415290"/>
          </a:xfrm>
          <a:prstGeom prst="rect">
            <a:avLst/>
          </a:prstGeom>
          <a:noFill/>
          <a:ln/>
        </p:spPr>
        <p:txBody>
          <a:bodyPr wrap="square" lIns="0" tIns="0" rIns="0" bIns="0" rtlCol="0" anchor="t"/>
          <a:lstStyle/>
          <a:p>
            <a:pPr indent="0" marL="0">
              <a:lnSpc>
                <a:spcPct val="120000"/>
              </a:lnSpc>
              <a:buNone/>
            </a:pPr>
            <a:r>
              <a:rPr lang="en-US" sz="850" dirty="0">
                <a:solidFill>
                  <a:srgbClr val="000000"/>
                </a:solidFill>
                <a:latin typeface="Meiryo" pitchFamily="34" charset="0"/>
                <a:ea typeface="Meiryo" pitchFamily="34" charset="-122"/>
                <a:cs typeface="Meiryo" pitchFamily="34" charset="-120"/>
              </a:rPr>
              <a:t> 価格・カラーは支給の装飾企画案より。</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サイズ・入荷数・販売方法・解禁範囲は未確定です。</a:t>
            </a:r>
            <a:pPr indent="0" marL="0">
              <a:lnSpc>
                <a:spcPct val="120000"/>
              </a:lnSpc>
              <a:buNone/>
            </a:pPr>
            <a:r>
              <a:rPr lang="en-US" sz="850" b="1" dirty="0">
                <a:solidFill>
                  <a:srgbClr val="2F7A4B"/>
                </a:solidFill>
                <a:latin typeface="Meiryo" pitchFamily="34" charset="0"/>
                <a:ea typeface="Meiryo" pitchFamily="34" charset="-122"/>
                <a:cs typeface="Meiryo" pitchFamily="34" charset="-120"/>
              </a:rPr>
              <a:t>［要確認］</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a:t>
            </a:r>
            <a:endParaRPr lang="en-US" sz="850" dirty="0"/>
          </a:p>
        </p:txBody>
      </p:sp>
      <p:sp>
        <p:nvSpPr>
          <p:cNvPr id="25" name="Text 22"/>
          <p:cNvSpPr/>
          <p:nvPr/>
        </p:nvSpPr>
        <p:spPr>
          <a:xfrm>
            <a:off x="5472684" y="2909888"/>
            <a:ext cx="4649724" cy="226377"/>
          </a:xfrm>
          <a:prstGeom prst="rect">
            <a:avLst/>
          </a:prstGeom>
          <a:noFill/>
          <a:ln/>
        </p:spPr>
        <p:txBody>
          <a:bodyPr wrap="square" lIns="0" tIns="0" rIns="0" bIns="0" rtlCol="0" anchor="ctr"/>
          <a:lstStyle/>
          <a:p>
            <a:pPr indent="0" marL="0">
              <a:buNone/>
            </a:pPr>
            <a:r>
              <a:rPr lang="en-US" sz="1150" b="1" dirty="0">
                <a:solidFill>
                  <a:srgbClr val="16211A"/>
                </a:solidFill>
                <a:latin typeface="Meiryo" pitchFamily="34" charset="0"/>
                <a:ea typeface="Meiryo" pitchFamily="34" charset="-122"/>
                <a:cs typeface="Meiryo" pitchFamily="34" charset="-120"/>
              </a:rPr>
              <a:t>2型があることの意味</a:t>
            </a:r>
            <a:endParaRPr lang="en-US" sz="1150" dirty="0"/>
          </a:p>
        </p:txBody>
      </p:sp>
      <p:sp>
        <p:nvSpPr>
          <p:cNvPr id="26" name="Text 23"/>
          <p:cNvSpPr/>
          <p:nvPr/>
        </p:nvSpPr>
        <p:spPr>
          <a:xfrm>
            <a:off x="5472684" y="3191129"/>
            <a:ext cx="4649724" cy="162052"/>
          </a:xfrm>
          <a:prstGeom prst="rect">
            <a:avLst/>
          </a:prstGeom>
          <a:noFill/>
          <a:ln/>
        </p:spPr>
        <p:txBody>
          <a:bodyPr wrap="square" lIns="0" tIns="0" rIns="0" bIns="0" rtlCol="0" anchor="t"/>
          <a:lstStyle/>
          <a:p>
            <a:pPr marL="342900" indent="-342900">
              <a:lnSpc>
                <a:spcPct val="120000"/>
              </a:lnSpc>
              <a:buSzPct val="100000"/>
              <a:buChar char="•"/>
            </a:pPr>
            <a:r>
              <a:rPr lang="en-US" sz="880" b="1" dirty="0">
                <a:solidFill>
                  <a:srgbClr val="000000"/>
                </a:solidFill>
                <a:latin typeface="Meiryo" pitchFamily="34" charset="0"/>
                <a:ea typeface="Meiryo" pitchFamily="34" charset="-122"/>
                <a:cs typeface="Meiryo" pitchFamily="34" charset="-120"/>
              </a:rPr>
              <a:t>会場を2つ使う理由が商品側にある。</a:t>
            </a:r>
            <a:pPr indent="0" marL="0">
              <a:lnSpc>
                <a:spcPct val="120000"/>
              </a:lnSpc>
              <a:buNone/>
            </a:pPr>
            <a:r>
              <a:rPr lang="en-US" sz="880" dirty="0">
                <a:solidFill>
                  <a:srgbClr val="000000"/>
                </a:solidFill>
                <a:latin typeface="Meiryo" pitchFamily="34" charset="0"/>
                <a:ea typeface="Meiryo" pitchFamily="34" charset="-122"/>
                <a:cs typeface="Meiryo" pitchFamily="34" charset="-120"/>
              </a:rPr>
              <a:t>昼と夜で見せる型を分けられる</a:t>
            </a:r>
            <a:endParaRPr lang="en-US" sz="880" dirty="0"/>
          </a:p>
        </p:txBody>
      </p:sp>
      <p:sp>
        <p:nvSpPr>
          <p:cNvPr id="27" name="Text 24"/>
          <p:cNvSpPr/>
          <p:nvPr/>
        </p:nvSpPr>
        <p:spPr>
          <a:xfrm>
            <a:off x="5472684" y="3398901"/>
            <a:ext cx="4649724" cy="324104"/>
          </a:xfrm>
          <a:prstGeom prst="rect">
            <a:avLst/>
          </a:prstGeom>
          <a:noFill/>
          <a:ln/>
        </p:spPr>
        <p:txBody>
          <a:bodyPr wrap="square" lIns="0" tIns="0" rIns="0" bIns="0" rtlCol="0" anchor="t"/>
          <a:lstStyle/>
          <a:p>
            <a:pPr marL="342900" indent="-342900">
              <a:lnSpc>
                <a:spcPct val="120000"/>
              </a:lnSpc>
              <a:buSzPct val="100000"/>
              <a:buChar char="•"/>
            </a:pPr>
            <a:r>
              <a:rPr lang="en-US" sz="880" b="1" dirty="0">
                <a:solidFill>
                  <a:srgbClr val="000000"/>
                </a:solidFill>
                <a:latin typeface="Meiryo" pitchFamily="34" charset="0"/>
                <a:ea typeface="Meiryo" pitchFamily="34" charset="-122"/>
                <a:cs typeface="Meiryo" pitchFamily="34" charset="-120"/>
              </a:rPr>
              <a:t>展示の対比構造がそのまま使える。</a:t>
            </a:r>
            <a:pPr indent="0" marL="0">
              <a:lnSpc>
                <a:spcPct val="120000"/>
              </a:lnSpc>
              <a:buNone/>
            </a:pPr>
            <a:r>
              <a:rPr lang="en-US" sz="880" dirty="0">
                <a:solidFill>
                  <a:srgbClr val="000000"/>
                </a:solidFill>
                <a:latin typeface="Meiryo" pitchFamily="34" charset="0"/>
                <a:ea typeface="Meiryo" pitchFamily="34" charset="-122"/>
                <a:cs typeface="Meiryo" pitchFamily="34" charset="-120"/>
              </a:rPr>
              <a:t>MID と LOW を左右に対置して置くだけで違いが伝わる</a:t>
            </a:r>
            <a:endParaRPr lang="en-US" sz="880" dirty="0"/>
          </a:p>
        </p:txBody>
      </p:sp>
      <p:sp>
        <p:nvSpPr>
          <p:cNvPr id="28" name="Text 25"/>
          <p:cNvSpPr/>
          <p:nvPr/>
        </p:nvSpPr>
        <p:spPr>
          <a:xfrm>
            <a:off x="5472684" y="3768725"/>
            <a:ext cx="4649724" cy="324104"/>
          </a:xfrm>
          <a:prstGeom prst="rect">
            <a:avLst/>
          </a:prstGeom>
          <a:noFill/>
          <a:ln/>
        </p:spPr>
        <p:txBody>
          <a:bodyPr wrap="square" lIns="0" tIns="0" rIns="0" bIns="0" rtlCol="0" anchor="t"/>
          <a:lstStyle/>
          <a:p>
            <a:pPr marL="342900" indent="-342900">
              <a:lnSpc>
                <a:spcPct val="120000"/>
              </a:lnSpc>
              <a:buSzPct val="100000"/>
              <a:buChar char="•"/>
            </a:pPr>
            <a:r>
              <a:rPr lang="en-US" sz="880" b="1" dirty="0">
                <a:solidFill>
                  <a:srgbClr val="000000"/>
                </a:solidFill>
                <a:latin typeface="Meiryo" pitchFamily="34" charset="0"/>
                <a:ea typeface="Meiryo" pitchFamily="34" charset="-122"/>
                <a:cs typeface="Meiryo" pitchFamily="34" charset="-120"/>
              </a:rPr>
              <a:t>2枚並べた投稿が商品説明になる。</a:t>
            </a:r>
            <a:pPr indent="0" marL="0">
              <a:lnSpc>
                <a:spcPct val="120000"/>
              </a:lnSpc>
              <a:buNone/>
            </a:pPr>
            <a:r>
              <a:rPr lang="en-US" sz="880" dirty="0">
                <a:solidFill>
                  <a:srgbClr val="000000"/>
                </a:solidFill>
                <a:latin typeface="Meiryo" pitchFamily="34" charset="0"/>
                <a:ea typeface="Meiryo" pitchFamily="34" charset="-122"/>
                <a:cs typeface="Meiryo" pitchFamily="34" charset="-120"/>
              </a:rPr>
              <a:t>昼に MID、夜に LOW ——来場者の投稿が2型の違いを語る</a:t>
            </a:r>
            <a:endParaRPr lang="en-US" sz="880" dirty="0"/>
          </a:p>
        </p:txBody>
      </p:sp>
      <p:sp>
        <p:nvSpPr>
          <p:cNvPr id="29" name="Shape 26"/>
          <p:cNvSpPr/>
          <p:nvPr/>
        </p:nvSpPr>
        <p:spPr>
          <a:xfrm>
            <a:off x="5472684" y="4193413"/>
            <a:ext cx="32004" cy="415290"/>
          </a:xfrm>
          <a:prstGeom prst="rect">
            <a:avLst/>
          </a:prstGeom>
          <a:solidFill>
            <a:srgbClr val="2F7A4B"/>
          </a:solidFill>
          <a:ln/>
        </p:spPr>
      </p:sp>
      <p:sp>
        <p:nvSpPr>
          <p:cNvPr id="30" name="Text 27"/>
          <p:cNvSpPr/>
          <p:nvPr/>
        </p:nvSpPr>
        <p:spPr>
          <a:xfrm>
            <a:off x="5591556" y="4193413"/>
            <a:ext cx="4503420" cy="415290"/>
          </a:xfrm>
          <a:prstGeom prst="rect">
            <a:avLst/>
          </a:prstGeom>
          <a:noFill/>
          <a:ln/>
        </p:spPr>
        <p:txBody>
          <a:bodyPr wrap="square" lIns="0" tIns="0" rIns="0" bIns="0" rtlCol="0" anchor="t"/>
          <a:lstStyle/>
          <a:p>
            <a:pPr indent="0" marL="0">
              <a:lnSpc>
                <a:spcPct val="120000"/>
              </a:lnSpc>
              <a:buNone/>
            </a:pPr>
            <a:r>
              <a:rPr lang="en-US" sz="850" b="1" dirty="0">
                <a:solidFill>
                  <a:srgbClr val="000000"/>
                </a:solidFill>
                <a:latin typeface="Meiryo" pitchFamily="34" charset="0"/>
                <a:ea typeface="Meiryo" pitchFamily="34" charset="-122"/>
                <a:cs typeface="Meiryo" pitchFamily="34" charset="-120"/>
              </a:rPr>
              <a:t>「オンコート／オフコート」の表記は使いません。</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表現が古く、来場者に伝わりにくいためです。 本書では </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MID ／ LOW</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と、昼／夜のどちらで主に見せるかだけを示します。 </a:t>
            </a:r>
            <a:endParaRPr lang="en-US" sz="850" dirty="0"/>
          </a:p>
        </p:txBody>
      </p:sp>
      <p:sp>
        <p:nvSpPr>
          <p:cNvPr id="31" name="Shape 28"/>
          <p:cNvSpPr/>
          <p:nvPr/>
        </p:nvSpPr>
        <p:spPr>
          <a:xfrm>
            <a:off x="5472684" y="4700143"/>
            <a:ext cx="32004" cy="415290"/>
          </a:xfrm>
          <a:prstGeom prst="rect">
            <a:avLst/>
          </a:prstGeom>
          <a:solidFill>
            <a:srgbClr val="D8CFB6"/>
          </a:solidFill>
          <a:ln/>
        </p:spPr>
      </p:sp>
      <p:sp>
        <p:nvSpPr>
          <p:cNvPr id="32" name="Text 29"/>
          <p:cNvSpPr/>
          <p:nvPr/>
        </p:nvSpPr>
        <p:spPr>
          <a:xfrm>
            <a:off x="5591556" y="4700143"/>
            <a:ext cx="4503420" cy="415290"/>
          </a:xfrm>
          <a:prstGeom prst="rect">
            <a:avLst/>
          </a:prstGeom>
          <a:noFill/>
          <a:ln/>
        </p:spPr>
        <p:txBody>
          <a:bodyPr wrap="square" lIns="0" tIns="0" rIns="0" bIns="0" rtlCol="0" anchor="t"/>
          <a:lstStyle/>
          <a:p>
            <a:pPr indent="0" marL="0">
              <a:lnSpc>
                <a:spcPct val="120000"/>
              </a:lnSpc>
              <a:buNone/>
            </a:pPr>
            <a:r>
              <a:rPr lang="en-US" sz="850" dirty="0">
                <a:solidFill>
                  <a:srgbClr val="000000"/>
                </a:solidFill>
                <a:latin typeface="Meiryo" pitchFamily="34" charset="0"/>
                <a:ea typeface="Meiryo" pitchFamily="34" charset="-122"/>
                <a:cs typeface="Meiryo" pitchFamily="34" charset="-120"/>
              </a:rPr>
              <a:t> ブランドアンバサダーの起用が支給資料上で確認できています。</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当日の出演可否・氏名や写真の掲載可否</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が決まるまで、本書および LP には掲載していません。</a:t>
            </a:r>
            <a:pPr indent="0" marL="0">
              <a:lnSpc>
                <a:spcPct val="120000"/>
              </a:lnSpc>
              <a:buNone/>
            </a:pPr>
            <a:r>
              <a:rPr lang="en-US" sz="850" b="1" dirty="0">
                <a:solidFill>
                  <a:srgbClr val="2F7A4B"/>
                </a:solidFill>
                <a:latin typeface="Meiryo" pitchFamily="34" charset="0"/>
                <a:ea typeface="Meiryo" pitchFamily="34" charset="-122"/>
                <a:cs typeface="Meiryo" pitchFamily="34" charset="-120"/>
              </a:rPr>
              <a:t>［要確認］</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75488"/>
            <a:ext cx="310896" cy="201168"/>
          </a:xfrm>
          <a:prstGeom prst="rect">
            <a:avLst/>
          </a:prstGeom>
          <a:noFill/>
          <a:ln/>
        </p:spPr>
        <p:txBody>
          <a:bodyPr wrap="square" lIns="0" tIns="0" rIns="0" bIns="0" rtlCol="0" anchor="ctr"/>
          <a:lstStyle/>
          <a:p>
            <a:pPr indent="0" marL="0">
              <a:buNone/>
            </a:pPr>
            <a:r>
              <a:rPr lang="en-US" sz="900" b="1" dirty="0">
                <a:solidFill>
                  <a:srgbClr val="2F7A4B"/>
                </a:solidFill>
                <a:latin typeface="Arial" pitchFamily="34" charset="0"/>
                <a:ea typeface="Arial" pitchFamily="34" charset="-122"/>
                <a:cs typeface="Arial" pitchFamily="34" charset="-120"/>
              </a:rPr>
              <a:t>04</a:t>
            </a:r>
            <a:endParaRPr lang="en-US" sz="900" dirty="0"/>
          </a:p>
        </p:txBody>
      </p:sp>
      <p:sp>
        <p:nvSpPr>
          <p:cNvPr id="3" name="Text 1"/>
          <p:cNvSpPr/>
          <p:nvPr/>
        </p:nvSpPr>
        <p:spPr>
          <a:xfrm>
            <a:off x="932688" y="402336"/>
            <a:ext cx="1773936" cy="292608"/>
          </a:xfrm>
          <a:prstGeom prst="rect">
            <a:avLst/>
          </a:prstGeom>
          <a:noFill/>
          <a:ln/>
        </p:spPr>
        <p:txBody>
          <a:bodyPr wrap="square" lIns="0" tIns="0" rIns="0" bIns="0" rtlCol="0" anchor="ctr"/>
          <a:lstStyle/>
          <a:p>
            <a:pPr indent="0" marL="0">
              <a:buNone/>
            </a:pPr>
            <a:r>
              <a:rPr lang="en-US" sz="1600" dirty="0">
                <a:solidFill>
                  <a:srgbClr val="16211A"/>
                </a:solidFill>
                <a:latin typeface="Arial Black" pitchFamily="34" charset="0"/>
                <a:ea typeface="Arial Black" pitchFamily="34" charset="-122"/>
                <a:cs typeface="Arial Black" pitchFamily="34" charset="-120"/>
              </a:rPr>
              <a:t>STRUCTURE</a:t>
            </a:r>
            <a:endParaRPr lang="en-US" sz="1600" dirty="0"/>
          </a:p>
        </p:txBody>
      </p:sp>
      <p:sp>
        <p:nvSpPr>
          <p:cNvPr id="4" name="Text 2"/>
          <p:cNvSpPr/>
          <p:nvPr/>
        </p:nvSpPr>
        <p:spPr>
          <a:xfrm>
            <a:off x="2706624" y="475488"/>
            <a:ext cx="4206240" cy="219456"/>
          </a:xfrm>
          <a:prstGeom prst="rect">
            <a:avLst/>
          </a:prstGeom>
          <a:noFill/>
          <a:ln/>
        </p:spPr>
        <p:txBody>
          <a:bodyPr wrap="square" lIns="0" tIns="0" rIns="0" bIns="0" rtlCol="0" anchor="ctr"/>
          <a:lstStyle/>
          <a:p>
            <a:pPr indent="0" marL="0">
              <a:buNone/>
            </a:pPr>
            <a:r>
              <a:rPr lang="en-US" sz="950" dirty="0">
                <a:solidFill>
                  <a:srgbClr val="4C5850"/>
                </a:solidFill>
                <a:latin typeface="Meiryo" pitchFamily="34" charset="0"/>
                <a:ea typeface="Meiryo" pitchFamily="34" charset="-122"/>
                <a:cs typeface="Meiryo" pitchFamily="34" charset="-120"/>
              </a:rPr>
              <a:t>一日の二部構成</a:t>
            </a:r>
            <a:endParaRPr lang="en-US" sz="950" dirty="0"/>
          </a:p>
        </p:txBody>
      </p:sp>
      <p:sp>
        <p:nvSpPr>
          <p:cNvPr id="5" name="Text 3"/>
          <p:cNvSpPr/>
          <p:nvPr/>
        </p:nvSpPr>
        <p:spPr>
          <a:xfrm>
            <a:off x="6830568" y="475488"/>
            <a:ext cx="3291840" cy="201168"/>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BUY → EXPERIENCE</a:t>
            </a:r>
            <a:endParaRPr lang="en-US" sz="800" dirty="0"/>
          </a:p>
        </p:txBody>
      </p:sp>
      <p:sp>
        <p:nvSpPr>
          <p:cNvPr id="6" name="Shape 4"/>
          <p:cNvSpPr/>
          <p:nvPr/>
        </p:nvSpPr>
        <p:spPr>
          <a:xfrm>
            <a:off x="566928" y="749808"/>
            <a:ext cx="9555480" cy="16459"/>
          </a:xfrm>
          <a:prstGeom prst="rect">
            <a:avLst/>
          </a:prstGeom>
          <a:solidFill>
            <a:srgbClr val="16211A"/>
          </a:solidFill>
          <a:ln/>
        </p:spPr>
      </p:sp>
      <p:sp>
        <p:nvSpPr>
          <p:cNvPr id="7" name="Text 5"/>
          <p:cNvSpPr/>
          <p:nvPr/>
        </p:nvSpPr>
        <p:spPr>
          <a:xfrm>
            <a:off x="9482328" y="7159752"/>
            <a:ext cx="640080" cy="182880"/>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05</a:t>
            </a:r>
            <a:endParaRPr lang="en-US" sz="800" dirty="0"/>
          </a:p>
        </p:txBody>
      </p:sp>
      <p:sp>
        <p:nvSpPr>
          <p:cNvPr id="8" name="Shape 6"/>
          <p:cNvSpPr/>
          <p:nvPr/>
        </p:nvSpPr>
        <p:spPr>
          <a:xfrm>
            <a:off x="566928" y="950976"/>
            <a:ext cx="4704588" cy="18288"/>
          </a:xfrm>
          <a:prstGeom prst="rect">
            <a:avLst/>
          </a:prstGeom>
          <a:solidFill>
            <a:srgbClr val="16211A"/>
          </a:solidFill>
          <a:ln/>
        </p:spPr>
      </p:sp>
      <p:sp>
        <p:nvSpPr>
          <p:cNvPr id="9" name="Text 7"/>
          <p:cNvSpPr/>
          <p:nvPr/>
        </p:nvSpPr>
        <p:spPr>
          <a:xfrm>
            <a:off x="566928" y="1024128"/>
            <a:ext cx="4704588"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DAY — MID</a:t>
            </a:r>
            <a:endParaRPr lang="en-US" sz="750" dirty="0"/>
          </a:p>
        </p:txBody>
      </p:sp>
      <p:sp>
        <p:nvSpPr>
          <p:cNvPr id="10" name="Text 8"/>
          <p:cNvSpPr/>
          <p:nvPr/>
        </p:nvSpPr>
        <p:spPr>
          <a:xfrm>
            <a:off x="566928" y="1207008"/>
            <a:ext cx="4704588" cy="228600"/>
          </a:xfrm>
          <a:prstGeom prst="rect">
            <a:avLst/>
          </a:prstGeom>
          <a:noFill/>
          <a:ln/>
        </p:spPr>
        <p:txBody>
          <a:bodyPr wrap="square" lIns="0" tIns="0" rIns="0" bIns="0" rtlCol="0" anchor="ctr"/>
          <a:lstStyle/>
          <a:p>
            <a:pPr indent="0" marL="0">
              <a:lnSpc>
                <a:spcPct val="100000"/>
              </a:lnSpc>
              <a:buNone/>
            </a:pPr>
            <a:r>
              <a:rPr lang="en-US" sz="1500" b="1" dirty="0">
                <a:solidFill>
                  <a:srgbClr val="16211A"/>
                </a:solidFill>
                <a:latin typeface="Arial Black" pitchFamily="34" charset="0"/>
                <a:ea typeface="Arial Black" pitchFamily="34" charset="-122"/>
                <a:cs typeface="Arial Black" pitchFamily="34" charset="-120"/>
              </a:rPr>
              <a:t>COURT</a:t>
            </a:r>
            <a:endParaRPr lang="en-US" sz="1500" dirty="0"/>
          </a:p>
        </p:txBody>
      </p:sp>
      <p:sp>
        <p:nvSpPr>
          <p:cNvPr id="11" name="Text 9"/>
          <p:cNvSpPr/>
          <p:nvPr/>
        </p:nvSpPr>
        <p:spPr>
          <a:xfrm>
            <a:off x="566928" y="1435608"/>
            <a:ext cx="4704588" cy="150813"/>
          </a:xfrm>
          <a:prstGeom prst="rect">
            <a:avLst/>
          </a:prstGeom>
          <a:noFill/>
          <a:ln/>
        </p:spPr>
        <p:txBody>
          <a:bodyPr wrap="square" lIns="0" tIns="0" rIns="0" bIns="0" rtlCol="0" anchor="ctr"/>
          <a:lstStyle/>
          <a:p>
            <a:pPr indent="0" marL="0">
              <a:buNone/>
            </a:pPr>
            <a:r>
              <a:rPr lang="en-US" sz="950" b="1" dirty="0">
                <a:solidFill>
                  <a:srgbClr val="2F7A4B"/>
                </a:solidFill>
                <a:latin typeface="Meiryo" pitchFamily="34" charset="0"/>
                <a:ea typeface="Meiryo" pitchFamily="34" charset="-122"/>
                <a:cs typeface="Meiryo" pitchFamily="34" charset="-120"/>
              </a:rPr>
              <a:t>BUY</a:t>
            </a:r>
            <a:endParaRPr lang="en-US" sz="950" dirty="0"/>
          </a:p>
        </p:txBody>
      </p:sp>
      <p:sp>
        <p:nvSpPr>
          <p:cNvPr id="12" name="Text 10"/>
          <p:cNvSpPr/>
          <p:nvPr/>
        </p:nvSpPr>
        <p:spPr>
          <a:xfrm>
            <a:off x="566928" y="1586421"/>
            <a:ext cx="4704588" cy="316230"/>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 コートで戦うための一足として、最初に手に入れる場所。 手に取る、履く、話す、持ち帰る。2FACED を「自分のもの」にする時間。 </a:t>
            </a:r>
            <a:endParaRPr lang="en-US" sz="830" dirty="0"/>
          </a:p>
        </p:txBody>
      </p:sp>
      <p:sp>
        <p:nvSpPr>
          <p:cNvPr id="13" name="Text 11"/>
          <p:cNvSpPr/>
          <p:nvPr/>
        </p:nvSpPr>
        <p:spPr>
          <a:xfrm>
            <a:off x="566928" y="1902651"/>
            <a:ext cx="4704588" cy="142240"/>
          </a:xfrm>
          <a:prstGeom prst="rect">
            <a:avLst/>
          </a:prstGeom>
          <a:noFill/>
          <a:ln/>
        </p:spPr>
        <p:txBody>
          <a:bodyPr wrap="square" lIns="0" tIns="0" rIns="0" bIns="0" rtlCol="0" anchor="ctr"/>
          <a:lstStyle/>
          <a:p>
            <a:pPr indent="0" marL="0">
              <a:buNone/>
            </a:pPr>
            <a:r>
              <a:rPr lang="en-US" sz="800" b="1" dirty="0">
                <a:solidFill>
                  <a:srgbClr val="16211A"/>
                </a:solidFill>
                <a:latin typeface="Meiryo" pitchFamily="34" charset="0"/>
                <a:ea typeface="Meiryo" pitchFamily="34" charset="-122"/>
                <a:cs typeface="Meiryo" pitchFamily="34" charset="-120"/>
              </a:rPr>
              <a:t>先行販売Swag Crew 来店Meet &amp; Greet購入者との交流SNS 撮影</a:t>
            </a:r>
            <a:endParaRPr lang="en-US" sz="800" dirty="0"/>
          </a:p>
        </p:txBody>
      </p:sp>
      <p:sp>
        <p:nvSpPr>
          <p:cNvPr id="14" name="Shape 12"/>
          <p:cNvSpPr/>
          <p:nvPr/>
        </p:nvSpPr>
        <p:spPr>
          <a:xfrm>
            <a:off x="5417820" y="950976"/>
            <a:ext cx="4704588" cy="18288"/>
          </a:xfrm>
          <a:prstGeom prst="rect">
            <a:avLst/>
          </a:prstGeom>
          <a:solidFill>
            <a:srgbClr val="16211A"/>
          </a:solidFill>
          <a:ln/>
        </p:spPr>
      </p:sp>
      <p:sp>
        <p:nvSpPr>
          <p:cNvPr id="15" name="Text 13"/>
          <p:cNvSpPr/>
          <p:nvPr/>
        </p:nvSpPr>
        <p:spPr>
          <a:xfrm>
            <a:off x="5417820" y="1024128"/>
            <a:ext cx="4704588"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EVENING 18:00–20:00 — LOW</a:t>
            </a:r>
            <a:endParaRPr lang="en-US" sz="750" dirty="0"/>
          </a:p>
        </p:txBody>
      </p:sp>
      <p:sp>
        <p:nvSpPr>
          <p:cNvPr id="16" name="Text 14"/>
          <p:cNvSpPr/>
          <p:nvPr/>
        </p:nvSpPr>
        <p:spPr>
          <a:xfrm>
            <a:off x="5417820" y="1207008"/>
            <a:ext cx="4704588" cy="228600"/>
          </a:xfrm>
          <a:prstGeom prst="rect">
            <a:avLst/>
          </a:prstGeom>
          <a:noFill/>
          <a:ln/>
        </p:spPr>
        <p:txBody>
          <a:bodyPr wrap="square" lIns="0" tIns="0" rIns="0" bIns="0" rtlCol="0" anchor="ctr"/>
          <a:lstStyle/>
          <a:p>
            <a:pPr indent="0" marL="0">
              <a:lnSpc>
                <a:spcPct val="100000"/>
              </a:lnSpc>
              <a:buNone/>
            </a:pPr>
            <a:r>
              <a:rPr lang="en-US" sz="1500" b="1" dirty="0">
                <a:solidFill>
                  <a:srgbClr val="16211A"/>
                </a:solidFill>
                <a:latin typeface="Arial Black" pitchFamily="34" charset="0"/>
                <a:ea typeface="Arial Black" pitchFamily="34" charset="-122"/>
                <a:cs typeface="Arial Black" pitchFamily="34" charset="-120"/>
              </a:rPr>
              <a:t>STREET</a:t>
            </a:r>
            <a:endParaRPr lang="en-US" sz="1500" dirty="0"/>
          </a:p>
        </p:txBody>
      </p:sp>
      <p:sp>
        <p:nvSpPr>
          <p:cNvPr id="17" name="Text 15"/>
          <p:cNvSpPr/>
          <p:nvPr/>
        </p:nvSpPr>
        <p:spPr>
          <a:xfrm>
            <a:off x="5417820" y="1435608"/>
            <a:ext cx="4704588" cy="150813"/>
          </a:xfrm>
          <a:prstGeom prst="rect">
            <a:avLst/>
          </a:prstGeom>
          <a:noFill/>
          <a:ln/>
        </p:spPr>
        <p:txBody>
          <a:bodyPr wrap="square" lIns="0" tIns="0" rIns="0" bIns="0" rtlCol="0" anchor="ctr"/>
          <a:lstStyle/>
          <a:p>
            <a:pPr indent="0" marL="0">
              <a:buNone/>
            </a:pPr>
            <a:r>
              <a:rPr lang="en-US" sz="950" b="1" dirty="0">
                <a:solidFill>
                  <a:srgbClr val="2F7A4B"/>
                </a:solidFill>
                <a:latin typeface="Meiryo" pitchFamily="34" charset="0"/>
                <a:ea typeface="Meiryo" pitchFamily="34" charset="-122"/>
                <a:cs typeface="Meiryo" pitchFamily="34" charset="-120"/>
              </a:rPr>
              <a:t>EXPERIENCE</a:t>
            </a:r>
            <a:endParaRPr lang="en-US" sz="950" dirty="0"/>
          </a:p>
        </p:txBody>
      </p:sp>
      <p:sp>
        <p:nvSpPr>
          <p:cNvPr id="18" name="Text 16"/>
          <p:cNvSpPr/>
          <p:nvPr/>
        </p:nvSpPr>
        <p:spPr>
          <a:xfrm>
            <a:off x="5417820" y="1586421"/>
            <a:ext cx="4704588" cy="316230"/>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 同じ一足を、音と身体でカルチャーとして体験する場所。 GroovMix 10th Anniversary の夜が、そのままローンチデイの後半になる。 </a:t>
            </a:r>
            <a:endParaRPr lang="en-US" sz="830" dirty="0"/>
          </a:p>
        </p:txBody>
      </p:sp>
      <p:sp>
        <p:nvSpPr>
          <p:cNvPr id="19" name="Text 17"/>
          <p:cNvSpPr/>
          <p:nvPr/>
        </p:nvSpPr>
        <p:spPr>
          <a:xfrm>
            <a:off x="5417820" y="1902651"/>
            <a:ext cx="4704588" cy="142240"/>
          </a:xfrm>
          <a:prstGeom prst="rect">
            <a:avLst/>
          </a:prstGeom>
          <a:noFill/>
          <a:ln/>
        </p:spPr>
        <p:txBody>
          <a:bodyPr wrap="square" lIns="0" tIns="0" rIns="0" bIns="0" rtlCol="0" anchor="ctr"/>
          <a:lstStyle/>
          <a:p>
            <a:pPr indent="0" marL="0">
              <a:buNone/>
            </a:pPr>
            <a:r>
              <a:rPr lang="en-US" sz="800" b="1" dirty="0">
                <a:solidFill>
                  <a:srgbClr val="16211A"/>
                </a:solidFill>
                <a:latin typeface="Meiryo" pitchFamily="34" charset="0"/>
                <a:ea typeface="Meiryo" pitchFamily="34" charset="-122"/>
                <a:cs typeface="Meiryo" pitchFamily="34" charset="-120"/>
              </a:rPr>
              <a:t>フリースタイルバスケットDJMCショーケース交流</a:t>
            </a:r>
            <a:endParaRPr lang="en-US" sz="800" dirty="0"/>
          </a:p>
        </p:txBody>
      </p:sp>
      <p:sp>
        <p:nvSpPr>
          <p:cNvPr id="20" name="Shape 18"/>
          <p:cNvSpPr/>
          <p:nvPr/>
        </p:nvSpPr>
        <p:spPr>
          <a:xfrm>
            <a:off x="566928" y="2300923"/>
            <a:ext cx="32004" cy="577215"/>
          </a:xfrm>
          <a:prstGeom prst="rect">
            <a:avLst/>
          </a:prstGeom>
          <a:solidFill>
            <a:srgbClr val="2F7A4B"/>
          </a:solidFill>
          <a:ln/>
        </p:spPr>
      </p:sp>
      <p:sp>
        <p:nvSpPr>
          <p:cNvPr id="21" name="Text 19"/>
          <p:cNvSpPr/>
          <p:nvPr/>
        </p:nvSpPr>
        <p:spPr>
          <a:xfrm>
            <a:off x="685800" y="2300923"/>
            <a:ext cx="4503420" cy="577215"/>
          </a:xfrm>
          <a:prstGeom prst="rect">
            <a:avLst/>
          </a:prstGeom>
          <a:noFill/>
          <a:ln/>
        </p:spPr>
        <p:txBody>
          <a:bodyPr wrap="square" lIns="0" tIns="0" rIns="0" bIns="0" rtlCol="0" anchor="t"/>
          <a:lstStyle/>
          <a:p>
            <a:pPr indent="0" marL="0">
              <a:lnSpc>
                <a:spcPct val="120000"/>
              </a:lnSpc>
              <a:buNone/>
            </a:pPr>
            <a:r>
              <a:rPr lang="en-US" sz="850" b="1" dirty="0">
                <a:solidFill>
                  <a:srgbClr val="000000"/>
                </a:solidFill>
                <a:latin typeface="Meiryo" pitchFamily="34" charset="0"/>
                <a:ea typeface="Meiryo" pitchFamily="34" charset="-122"/>
                <a:cs typeface="Meiryo" pitchFamily="34" charset="-120"/>
              </a:rPr>
              <a:t>夜のイベント本体は Kinetics B1F です。</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地上は通常営業のまま、正面ガラス面と階段は</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限定的な装飾で誘導のみ</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を担います（実施範囲は </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P.09</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地上の販売フロアの階数は支給資料内で表記が揺れているため確認中です。</a:t>
            </a:r>
            <a:pPr indent="0" marL="0">
              <a:lnSpc>
                <a:spcPct val="120000"/>
              </a:lnSpc>
              <a:buNone/>
            </a:pPr>
            <a:r>
              <a:rPr lang="en-US" sz="850" b="1" dirty="0">
                <a:solidFill>
                  <a:srgbClr val="2F7A4B"/>
                </a:solidFill>
                <a:latin typeface="Meiryo" pitchFamily="34" charset="0"/>
                <a:ea typeface="Meiryo" pitchFamily="34" charset="-122"/>
                <a:cs typeface="Meiryo" pitchFamily="34" charset="-120"/>
              </a:rPr>
              <a:t>［要確認］</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a:t>
            </a:r>
            <a:endParaRPr lang="en-US" sz="850" dirty="0"/>
          </a:p>
        </p:txBody>
      </p:sp>
      <p:sp>
        <p:nvSpPr>
          <p:cNvPr id="22" name="Shape 20"/>
          <p:cNvSpPr/>
          <p:nvPr/>
        </p:nvSpPr>
        <p:spPr>
          <a:xfrm>
            <a:off x="5472684" y="2300923"/>
            <a:ext cx="32004" cy="415290"/>
          </a:xfrm>
          <a:prstGeom prst="rect">
            <a:avLst/>
          </a:prstGeom>
          <a:solidFill>
            <a:srgbClr val="D8CFB6"/>
          </a:solidFill>
          <a:ln/>
        </p:spPr>
      </p:sp>
      <p:sp>
        <p:nvSpPr>
          <p:cNvPr id="23" name="Text 21"/>
          <p:cNvSpPr/>
          <p:nvPr/>
        </p:nvSpPr>
        <p:spPr>
          <a:xfrm>
            <a:off x="5591556" y="2300923"/>
            <a:ext cx="4503420" cy="415290"/>
          </a:xfrm>
          <a:prstGeom prst="rect">
            <a:avLst/>
          </a:prstGeom>
          <a:noFill/>
          <a:ln/>
        </p:spPr>
        <p:txBody>
          <a:bodyPr wrap="square" lIns="0" tIns="0" rIns="0" bIns="0" rtlCol="0" anchor="t"/>
          <a:lstStyle/>
          <a:p>
            <a:pPr indent="0" marL="0">
              <a:lnSpc>
                <a:spcPct val="120000"/>
              </a:lnSpc>
              <a:buNone/>
            </a:pPr>
            <a:r>
              <a:rPr lang="en-US" sz="850" dirty="0">
                <a:solidFill>
                  <a:srgbClr val="000000"/>
                </a:solidFill>
                <a:latin typeface="Meiryo" pitchFamily="34" charset="0"/>
                <a:ea typeface="Meiryo" pitchFamily="34" charset="-122"/>
                <a:cs typeface="Meiryo" pitchFamily="34" charset="-120"/>
              </a:rPr>
              <a:t> 昼と夜で来場者層は一部入れ替わります。</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夜は購入の有無にかかわらず参加できる</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設計とし、 昼に買えなかった層・夜から入る層の両方を受け止めます。 </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75488"/>
            <a:ext cx="310896" cy="201168"/>
          </a:xfrm>
          <a:prstGeom prst="rect">
            <a:avLst/>
          </a:prstGeom>
          <a:noFill/>
          <a:ln/>
        </p:spPr>
        <p:txBody>
          <a:bodyPr wrap="square" lIns="0" tIns="0" rIns="0" bIns="0" rtlCol="0" anchor="ctr"/>
          <a:lstStyle/>
          <a:p>
            <a:pPr indent="0" marL="0">
              <a:buNone/>
            </a:pPr>
            <a:r>
              <a:rPr lang="en-US" sz="900" b="1" dirty="0">
                <a:solidFill>
                  <a:srgbClr val="2F7A4B"/>
                </a:solidFill>
                <a:latin typeface="Arial" pitchFamily="34" charset="0"/>
                <a:ea typeface="Arial" pitchFamily="34" charset="-122"/>
                <a:cs typeface="Arial" pitchFamily="34" charset="-120"/>
              </a:rPr>
              <a:t>05</a:t>
            </a:r>
            <a:endParaRPr lang="en-US" sz="900" dirty="0"/>
          </a:p>
        </p:txBody>
      </p:sp>
      <p:sp>
        <p:nvSpPr>
          <p:cNvPr id="3" name="Text 1"/>
          <p:cNvSpPr/>
          <p:nvPr/>
        </p:nvSpPr>
        <p:spPr>
          <a:xfrm>
            <a:off x="932688" y="402336"/>
            <a:ext cx="1627632" cy="292608"/>
          </a:xfrm>
          <a:prstGeom prst="rect">
            <a:avLst/>
          </a:prstGeom>
          <a:noFill/>
          <a:ln/>
        </p:spPr>
        <p:txBody>
          <a:bodyPr wrap="square" lIns="0" tIns="0" rIns="0" bIns="0" rtlCol="0" anchor="ctr"/>
          <a:lstStyle/>
          <a:p>
            <a:pPr indent="0" marL="0">
              <a:buNone/>
            </a:pPr>
            <a:r>
              <a:rPr lang="en-US" sz="1600" dirty="0">
                <a:solidFill>
                  <a:srgbClr val="16211A"/>
                </a:solidFill>
                <a:latin typeface="Arial Black" pitchFamily="34" charset="0"/>
                <a:ea typeface="Arial Black" pitchFamily="34" charset="-122"/>
                <a:cs typeface="Arial Black" pitchFamily="34" charset="-120"/>
              </a:rPr>
              <a:t>TIMELINE</a:t>
            </a:r>
            <a:endParaRPr lang="en-US" sz="1600" dirty="0"/>
          </a:p>
        </p:txBody>
      </p:sp>
      <p:sp>
        <p:nvSpPr>
          <p:cNvPr id="4" name="Text 2"/>
          <p:cNvSpPr/>
          <p:nvPr/>
        </p:nvSpPr>
        <p:spPr>
          <a:xfrm>
            <a:off x="2560320" y="475488"/>
            <a:ext cx="4206240" cy="219456"/>
          </a:xfrm>
          <a:prstGeom prst="rect">
            <a:avLst/>
          </a:prstGeom>
          <a:noFill/>
          <a:ln/>
        </p:spPr>
        <p:txBody>
          <a:bodyPr wrap="square" lIns="0" tIns="0" rIns="0" bIns="0" rtlCol="0" anchor="ctr"/>
          <a:lstStyle/>
          <a:p>
            <a:pPr indent="0" marL="0">
              <a:buNone/>
            </a:pPr>
            <a:r>
              <a:rPr lang="en-US" sz="950" dirty="0">
                <a:solidFill>
                  <a:srgbClr val="4C5850"/>
                </a:solidFill>
                <a:latin typeface="Meiryo" pitchFamily="34" charset="0"/>
                <a:ea typeface="Meiryo" pitchFamily="34" charset="-122"/>
                <a:cs typeface="Meiryo" pitchFamily="34" charset="-120"/>
              </a:rPr>
              <a:t>9月11日（金）の進み方</a:t>
            </a:r>
            <a:endParaRPr lang="en-US" sz="950" dirty="0"/>
          </a:p>
        </p:txBody>
      </p:sp>
      <p:sp>
        <p:nvSpPr>
          <p:cNvPr id="5" name="Text 3"/>
          <p:cNvSpPr/>
          <p:nvPr/>
        </p:nvSpPr>
        <p:spPr>
          <a:xfrm>
            <a:off x="6830568" y="475488"/>
            <a:ext cx="3291840" cy="201168"/>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6 STEPS NIGHT FIXED</a:t>
            </a:r>
            <a:endParaRPr lang="en-US" sz="800" dirty="0"/>
          </a:p>
        </p:txBody>
      </p:sp>
      <p:sp>
        <p:nvSpPr>
          <p:cNvPr id="6" name="Shape 4"/>
          <p:cNvSpPr/>
          <p:nvPr/>
        </p:nvSpPr>
        <p:spPr>
          <a:xfrm>
            <a:off x="566928" y="749808"/>
            <a:ext cx="9555480" cy="16459"/>
          </a:xfrm>
          <a:prstGeom prst="rect">
            <a:avLst/>
          </a:prstGeom>
          <a:solidFill>
            <a:srgbClr val="16211A"/>
          </a:solidFill>
          <a:ln/>
        </p:spPr>
      </p:sp>
      <p:sp>
        <p:nvSpPr>
          <p:cNvPr id="7" name="Text 5"/>
          <p:cNvSpPr/>
          <p:nvPr/>
        </p:nvSpPr>
        <p:spPr>
          <a:xfrm>
            <a:off x="9482328" y="7159752"/>
            <a:ext cx="640080" cy="182880"/>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06</a:t>
            </a:r>
            <a:endParaRPr lang="en-US" sz="800" dirty="0"/>
          </a:p>
        </p:txBody>
      </p:sp>
      <p:sp>
        <p:nvSpPr>
          <p:cNvPr id="8" name="Text 6"/>
          <p:cNvSpPr/>
          <p:nvPr/>
        </p:nvSpPr>
        <p:spPr>
          <a:xfrm>
            <a:off x="566928" y="950976"/>
            <a:ext cx="9555480" cy="447040"/>
          </a:xfrm>
          <a:prstGeom prst="rect">
            <a:avLst/>
          </a:prstGeom>
          <a:noFill/>
          <a:ln/>
        </p:spPr>
        <p:txBody>
          <a:bodyPr wrap="square" lIns="0" tIns="0" rIns="0" bIns="0" rtlCol="0" anchor="t"/>
          <a:lstStyle/>
          <a:p>
            <a:pPr indent="0" marL="0">
              <a:lnSpc>
                <a:spcPct val="125000"/>
              </a:lnSpc>
              <a:buNone/>
            </a:pPr>
            <a:r>
              <a:rPr lang="en-US" sz="1100" b="1" dirty="0">
                <a:solidFill>
                  <a:srgbClr val="000000"/>
                </a:solidFill>
                <a:latin typeface="Meiryo" pitchFamily="34" charset="0"/>
                <a:ea typeface="Meiryo" pitchFamily="34" charset="-122"/>
                <a:cs typeface="Meiryo" pitchFamily="34" charset="-120"/>
              </a:rPr>
              <a:t>夜の 18:00–20:00 は確定</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（装飾企画案より）。</a:t>
            </a:r>
            <a:pPr indent="0" marL="0">
              <a:lnSpc>
                <a:spcPct val="125000"/>
              </a:lnSpc>
              <a:buNone/>
            </a:pPr>
            <a:r>
              <a:rPr lang="en-US" sz="1100" dirty="0">
                <a:solidFill>
                  <a:srgbClr val="2F7A4B"/>
                </a:solidFill>
                <a:latin typeface="Meiryo" pitchFamily="34" charset="0"/>
                <a:ea typeface="Meiryo" pitchFamily="34" charset="-122"/>
                <a:cs typeface="Meiryo" pitchFamily="34" charset="-120"/>
              </a:rPr>
              <a:t>昼の時刻は、この夜の枠から逆算した弊社案です。</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 Gallery2 の営業条件が決まり次第そのまま置き換えられます。</a:t>
            </a:r>
            <a:pPr indent="0" marL="0">
              <a:lnSpc>
                <a:spcPct val="125000"/>
              </a:lnSpc>
              <a:buNone/>
            </a:pPr>
            <a:r>
              <a:rPr lang="en-US" sz="1100" b="1" dirty="0">
                <a:solidFill>
                  <a:srgbClr val="2F7A4B"/>
                </a:solidFill>
                <a:latin typeface="Meiryo" pitchFamily="34" charset="0"/>
                <a:ea typeface="Meiryo" pitchFamily="34" charset="-122"/>
                <a:cs typeface="Meiryo" pitchFamily="34" charset="-120"/>
              </a:rPr>
              <a:t>［昼の時刻 要確認］</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 </a:t>
            </a:r>
            <a:endParaRPr lang="en-US" sz="1100" dirty="0"/>
          </a:p>
        </p:txBody>
      </p:sp>
      <p:sp>
        <p:nvSpPr>
          <p:cNvPr id="9" name="Shape 7"/>
          <p:cNvSpPr/>
          <p:nvPr/>
        </p:nvSpPr>
        <p:spPr>
          <a:xfrm>
            <a:off x="566928" y="1489456"/>
            <a:ext cx="1461516" cy="36576"/>
          </a:xfrm>
          <a:prstGeom prst="rect">
            <a:avLst/>
          </a:prstGeom>
          <a:solidFill>
            <a:srgbClr val="8B9189"/>
          </a:solidFill>
          <a:ln/>
        </p:spPr>
      </p:sp>
      <p:sp>
        <p:nvSpPr>
          <p:cNvPr id="10" name="Text 8"/>
          <p:cNvSpPr/>
          <p:nvPr/>
        </p:nvSpPr>
        <p:spPr>
          <a:xfrm>
            <a:off x="566928" y="1562608"/>
            <a:ext cx="1516380" cy="237744"/>
          </a:xfrm>
          <a:prstGeom prst="rect">
            <a:avLst/>
          </a:prstGeom>
          <a:noFill/>
          <a:ln/>
        </p:spPr>
        <p:txBody>
          <a:bodyPr wrap="square" lIns="0" tIns="0" rIns="0" bIns="0" rtlCol="0" anchor="ctr"/>
          <a:lstStyle/>
          <a:p>
            <a:pPr indent="0" marL="0">
              <a:buNone/>
            </a:pPr>
            <a:r>
              <a:rPr lang="en-US" sz="1300" dirty="0">
                <a:solidFill>
                  <a:srgbClr val="16211A"/>
                </a:solidFill>
                <a:latin typeface="Arial Black" pitchFamily="34" charset="0"/>
                <a:ea typeface="Arial Black" pitchFamily="34" charset="-122"/>
                <a:cs typeface="Arial Black" pitchFamily="34" charset="-120"/>
              </a:rPr>
              <a:t>01</a:t>
            </a:r>
            <a:endParaRPr lang="en-US" sz="1300" dirty="0"/>
          </a:p>
        </p:txBody>
      </p:sp>
      <p:sp>
        <p:nvSpPr>
          <p:cNvPr id="11" name="Text 9"/>
          <p:cNvSpPr/>
          <p:nvPr/>
        </p:nvSpPr>
        <p:spPr>
          <a:xfrm>
            <a:off x="566928" y="1800352"/>
            <a:ext cx="1516380" cy="146304"/>
          </a:xfrm>
          <a:prstGeom prst="rect">
            <a:avLst/>
          </a:prstGeom>
          <a:noFill/>
          <a:ln/>
        </p:spPr>
        <p:txBody>
          <a:bodyPr wrap="square" lIns="0" tIns="0" rIns="0" bIns="0" rtlCol="0" anchor="ctr"/>
          <a:lstStyle/>
          <a:p>
            <a:pPr indent="0" marL="0">
              <a:buNone/>
            </a:pPr>
            <a:r>
              <a:rPr lang="en-US" sz="750" b="1" dirty="0">
                <a:solidFill>
                  <a:srgbClr val="8B9189"/>
                </a:solidFill>
                <a:latin typeface="Arial" pitchFamily="34" charset="0"/>
                <a:ea typeface="Arial" pitchFamily="34" charset="-122"/>
                <a:cs typeface="Arial" pitchFamily="34" charset="-120"/>
              </a:rPr>
              <a:t>13:00 —</a:t>
            </a:r>
            <a:endParaRPr lang="en-US" sz="750" dirty="0"/>
          </a:p>
        </p:txBody>
      </p:sp>
      <p:sp>
        <p:nvSpPr>
          <p:cNvPr id="12" name="Text 10"/>
          <p:cNvSpPr/>
          <p:nvPr/>
        </p:nvSpPr>
        <p:spPr>
          <a:xfrm>
            <a:off x="566928" y="1946656"/>
            <a:ext cx="1516380" cy="292608"/>
          </a:xfrm>
          <a:prstGeom prst="rect">
            <a:avLst/>
          </a:prstGeom>
          <a:noFill/>
          <a:ln/>
        </p:spPr>
        <p:txBody>
          <a:bodyPr wrap="square" lIns="0" tIns="0" rIns="0" bIns="0" rtlCol="0" anchor="ctr"/>
          <a:lstStyle/>
          <a:p>
            <a:pPr indent="0" marL="0">
              <a:lnSpc>
                <a:spcPct val="95000"/>
              </a:lnSpc>
              <a:buNone/>
            </a:pPr>
            <a:r>
              <a:rPr lang="en-US" sz="850" dirty="0">
                <a:solidFill>
                  <a:srgbClr val="16211A"/>
                </a:solidFill>
                <a:latin typeface="Arial Black" pitchFamily="34" charset="0"/>
                <a:ea typeface="Arial Black" pitchFamily="34" charset="-122"/>
                <a:cs typeface="Arial Black" pitchFamily="34" charset="-120"/>
              </a:rPr>
              <a:t>DOORS &amp;</a:t>
            </a:r>
            <a:endParaRPr lang="en-US" sz="850" dirty="0"/>
          </a:p>
          <a:p>
            <a:pPr indent="0" marL="0">
              <a:lnSpc>
                <a:spcPct val="95000"/>
              </a:lnSpc>
              <a:buNone/>
            </a:pPr>
            <a:r>
              <a:rPr lang="en-US" sz="850" dirty="0">
                <a:solidFill>
                  <a:srgbClr val="16211A"/>
                </a:solidFill>
                <a:latin typeface="Arial Black" pitchFamily="34" charset="0"/>
                <a:ea typeface="Arial Black" pitchFamily="34" charset="-122"/>
                <a:cs typeface="Arial Black" pitchFamily="34" charset="-120"/>
              </a:rPr>
              <a:t>RELEASE</a:t>
            </a:r>
            <a:endParaRPr lang="en-US" sz="850" dirty="0"/>
          </a:p>
        </p:txBody>
      </p:sp>
      <p:sp>
        <p:nvSpPr>
          <p:cNvPr id="13" name="Text 11"/>
          <p:cNvSpPr/>
          <p:nvPr/>
        </p:nvSpPr>
        <p:spPr>
          <a:xfrm>
            <a:off x="566928" y="2239264"/>
            <a:ext cx="1516380" cy="164592"/>
          </a:xfrm>
          <a:prstGeom prst="rect">
            <a:avLst/>
          </a:prstGeom>
          <a:noFill/>
          <a:ln/>
        </p:spPr>
        <p:txBody>
          <a:bodyPr wrap="square" lIns="0" tIns="0" rIns="0" bIns="0" rtlCol="0" anchor="ctr"/>
          <a:lstStyle/>
          <a:p>
            <a:pPr indent="0" marL="0">
              <a:buNone/>
            </a:pPr>
            <a:r>
              <a:rPr lang="en-US" sz="760" b="1" dirty="0">
                <a:solidFill>
                  <a:srgbClr val="16211A"/>
                </a:solidFill>
                <a:latin typeface="Meiryo" pitchFamily="34" charset="0"/>
                <a:ea typeface="Meiryo" pitchFamily="34" charset="-122"/>
                <a:cs typeface="Meiryo" pitchFamily="34" charset="-120"/>
              </a:rPr>
              <a:t>開店＝先行販売開始</a:t>
            </a:r>
            <a:endParaRPr lang="en-US" sz="760" dirty="0"/>
          </a:p>
        </p:txBody>
      </p:sp>
      <p:sp>
        <p:nvSpPr>
          <p:cNvPr id="14" name="Text 12"/>
          <p:cNvSpPr/>
          <p:nvPr/>
        </p:nvSpPr>
        <p:spPr>
          <a:xfrm>
            <a:off x="566928" y="2403856"/>
            <a:ext cx="1516380" cy="384048"/>
          </a:xfrm>
          <a:prstGeom prst="rect">
            <a:avLst/>
          </a:prstGeom>
          <a:noFill/>
          <a:ln/>
        </p:spPr>
        <p:txBody>
          <a:bodyPr wrap="square" lIns="0" tIns="0" rIns="0" bIns="0" rtlCol="0" anchor="t"/>
          <a:lstStyle/>
          <a:p>
            <a:pPr indent="0" marL="0">
              <a:lnSpc>
                <a:spcPct val="115000"/>
              </a:lnSpc>
              <a:buNone/>
            </a:pPr>
            <a:r>
              <a:rPr lang="en-US" sz="720" dirty="0">
                <a:solidFill>
                  <a:srgbClr val="4C5850"/>
                </a:solidFill>
                <a:latin typeface="Meiryo" pitchFamily="34" charset="0"/>
                <a:ea typeface="Meiryo" pitchFamily="34" charset="-122"/>
                <a:cs typeface="Meiryo" pitchFamily="34" charset="-120"/>
              </a:rPr>
              <a:t>Gallery2 に MID / LOW が並ぶ。開店と同時に販売を開始し、待機列を長く抱えない。</a:t>
            </a:r>
            <a:endParaRPr lang="en-US" sz="720" dirty="0"/>
          </a:p>
        </p:txBody>
      </p:sp>
      <p:sp>
        <p:nvSpPr>
          <p:cNvPr id="15" name="Text 13"/>
          <p:cNvSpPr/>
          <p:nvPr/>
        </p:nvSpPr>
        <p:spPr>
          <a:xfrm>
            <a:off x="566928" y="2787904"/>
            <a:ext cx="1516380" cy="146304"/>
          </a:xfrm>
          <a:prstGeom prst="rect">
            <a:avLst/>
          </a:prstGeom>
          <a:noFill/>
          <a:ln/>
        </p:spPr>
        <p:txBody>
          <a:bodyPr wrap="square" lIns="0" tIns="0" rIns="0" bIns="0" rtlCol="0" anchor="ctr"/>
          <a:lstStyle/>
          <a:p>
            <a:pPr indent="0" marL="0">
              <a:buNone/>
            </a:pPr>
            <a:r>
              <a:rPr lang="en-US" sz="660" dirty="0">
                <a:solidFill>
                  <a:srgbClr val="8B9189"/>
                </a:solidFill>
                <a:latin typeface="Arial" pitchFamily="34" charset="0"/>
                <a:ea typeface="Arial" pitchFamily="34" charset="-122"/>
                <a:cs typeface="Arial" pitchFamily="34" charset="-120"/>
              </a:rPr>
              <a:t>Gallery2 ／ 弊社案</a:t>
            </a:r>
            <a:endParaRPr lang="en-US" sz="660" dirty="0"/>
          </a:p>
        </p:txBody>
      </p:sp>
      <p:sp>
        <p:nvSpPr>
          <p:cNvPr id="16" name="Shape 14"/>
          <p:cNvSpPr/>
          <p:nvPr/>
        </p:nvSpPr>
        <p:spPr>
          <a:xfrm>
            <a:off x="2174748" y="1489456"/>
            <a:ext cx="1461516" cy="36576"/>
          </a:xfrm>
          <a:prstGeom prst="rect">
            <a:avLst/>
          </a:prstGeom>
          <a:solidFill>
            <a:srgbClr val="8B9189"/>
          </a:solidFill>
          <a:ln/>
        </p:spPr>
      </p:sp>
      <p:sp>
        <p:nvSpPr>
          <p:cNvPr id="17" name="Text 15"/>
          <p:cNvSpPr/>
          <p:nvPr/>
        </p:nvSpPr>
        <p:spPr>
          <a:xfrm>
            <a:off x="2174748" y="1562608"/>
            <a:ext cx="1516380" cy="237744"/>
          </a:xfrm>
          <a:prstGeom prst="rect">
            <a:avLst/>
          </a:prstGeom>
          <a:noFill/>
          <a:ln/>
        </p:spPr>
        <p:txBody>
          <a:bodyPr wrap="square" lIns="0" tIns="0" rIns="0" bIns="0" rtlCol="0" anchor="ctr"/>
          <a:lstStyle/>
          <a:p>
            <a:pPr indent="0" marL="0">
              <a:buNone/>
            </a:pPr>
            <a:r>
              <a:rPr lang="en-US" sz="1300" dirty="0">
                <a:solidFill>
                  <a:srgbClr val="16211A"/>
                </a:solidFill>
                <a:latin typeface="Arial Black" pitchFamily="34" charset="0"/>
                <a:ea typeface="Arial Black" pitchFamily="34" charset="-122"/>
                <a:cs typeface="Arial Black" pitchFamily="34" charset="-120"/>
              </a:rPr>
              <a:t>02</a:t>
            </a:r>
            <a:endParaRPr lang="en-US" sz="1300" dirty="0"/>
          </a:p>
        </p:txBody>
      </p:sp>
      <p:sp>
        <p:nvSpPr>
          <p:cNvPr id="18" name="Text 16"/>
          <p:cNvSpPr/>
          <p:nvPr/>
        </p:nvSpPr>
        <p:spPr>
          <a:xfrm>
            <a:off x="2174748" y="1800352"/>
            <a:ext cx="1516380" cy="146304"/>
          </a:xfrm>
          <a:prstGeom prst="rect">
            <a:avLst/>
          </a:prstGeom>
          <a:noFill/>
          <a:ln/>
        </p:spPr>
        <p:txBody>
          <a:bodyPr wrap="square" lIns="0" tIns="0" rIns="0" bIns="0" rtlCol="0" anchor="ctr"/>
          <a:lstStyle/>
          <a:p>
            <a:pPr indent="0" marL="0">
              <a:buNone/>
            </a:pPr>
            <a:r>
              <a:rPr lang="en-US" sz="750" b="1" dirty="0">
                <a:solidFill>
                  <a:srgbClr val="8B9189"/>
                </a:solidFill>
                <a:latin typeface="Arial" pitchFamily="34" charset="0"/>
                <a:ea typeface="Arial" pitchFamily="34" charset="-122"/>
                <a:cs typeface="Arial" pitchFamily="34" charset="-120"/>
              </a:rPr>
              <a:t>15:00 —</a:t>
            </a:r>
            <a:endParaRPr lang="en-US" sz="750" dirty="0"/>
          </a:p>
        </p:txBody>
      </p:sp>
      <p:sp>
        <p:nvSpPr>
          <p:cNvPr id="19" name="Text 17"/>
          <p:cNvSpPr/>
          <p:nvPr/>
        </p:nvSpPr>
        <p:spPr>
          <a:xfrm>
            <a:off x="2174748" y="1946656"/>
            <a:ext cx="1516380" cy="292608"/>
          </a:xfrm>
          <a:prstGeom prst="rect">
            <a:avLst/>
          </a:prstGeom>
          <a:noFill/>
          <a:ln/>
        </p:spPr>
        <p:txBody>
          <a:bodyPr wrap="square" lIns="0" tIns="0" rIns="0" bIns="0" rtlCol="0" anchor="ctr"/>
          <a:lstStyle/>
          <a:p>
            <a:pPr indent="0" marL="0">
              <a:lnSpc>
                <a:spcPct val="95000"/>
              </a:lnSpc>
              <a:buNone/>
            </a:pPr>
            <a:r>
              <a:rPr lang="en-US" sz="850" dirty="0">
                <a:solidFill>
                  <a:srgbClr val="16211A"/>
                </a:solidFill>
                <a:latin typeface="Arial Black" pitchFamily="34" charset="0"/>
                <a:ea typeface="Arial Black" pitchFamily="34" charset="-122"/>
                <a:cs typeface="Arial Black" pitchFamily="34" charset="-120"/>
              </a:rPr>
              <a:t>MEET &amp;</a:t>
            </a:r>
            <a:endParaRPr lang="en-US" sz="850" dirty="0"/>
          </a:p>
          <a:p>
            <a:pPr indent="0" marL="0">
              <a:lnSpc>
                <a:spcPct val="95000"/>
              </a:lnSpc>
              <a:buNone/>
            </a:pPr>
            <a:r>
              <a:rPr lang="en-US" sz="850" dirty="0">
                <a:solidFill>
                  <a:srgbClr val="16211A"/>
                </a:solidFill>
                <a:latin typeface="Arial Black" pitchFamily="34" charset="0"/>
                <a:ea typeface="Arial Black" pitchFamily="34" charset="-122"/>
                <a:cs typeface="Arial Black" pitchFamily="34" charset="-120"/>
              </a:rPr>
              <a:t>GREET</a:t>
            </a:r>
            <a:endParaRPr lang="en-US" sz="850" dirty="0"/>
          </a:p>
        </p:txBody>
      </p:sp>
      <p:sp>
        <p:nvSpPr>
          <p:cNvPr id="20" name="Text 18"/>
          <p:cNvSpPr/>
          <p:nvPr/>
        </p:nvSpPr>
        <p:spPr>
          <a:xfrm>
            <a:off x="2174748" y="2239264"/>
            <a:ext cx="1516380" cy="164592"/>
          </a:xfrm>
          <a:prstGeom prst="rect">
            <a:avLst/>
          </a:prstGeom>
          <a:noFill/>
          <a:ln/>
        </p:spPr>
        <p:txBody>
          <a:bodyPr wrap="square" lIns="0" tIns="0" rIns="0" bIns="0" rtlCol="0" anchor="ctr"/>
          <a:lstStyle/>
          <a:p>
            <a:pPr indent="0" marL="0">
              <a:buNone/>
            </a:pPr>
            <a:r>
              <a:rPr lang="en-US" sz="760" b="1" dirty="0">
                <a:solidFill>
                  <a:srgbClr val="16211A"/>
                </a:solidFill>
                <a:latin typeface="Meiryo" pitchFamily="34" charset="0"/>
                <a:ea typeface="Meiryo" pitchFamily="34" charset="-122"/>
                <a:cs typeface="Meiryo" pitchFamily="34" charset="-120"/>
              </a:rPr>
              <a:t>つくり手と話す</a:t>
            </a:r>
            <a:endParaRPr lang="en-US" sz="760" dirty="0"/>
          </a:p>
        </p:txBody>
      </p:sp>
      <p:sp>
        <p:nvSpPr>
          <p:cNvPr id="21" name="Text 19"/>
          <p:cNvSpPr/>
          <p:nvPr/>
        </p:nvSpPr>
        <p:spPr>
          <a:xfrm>
            <a:off x="2174748" y="2403856"/>
            <a:ext cx="1516380" cy="384048"/>
          </a:xfrm>
          <a:prstGeom prst="rect">
            <a:avLst/>
          </a:prstGeom>
          <a:noFill/>
          <a:ln/>
        </p:spPr>
        <p:txBody>
          <a:bodyPr wrap="square" lIns="0" tIns="0" rIns="0" bIns="0" rtlCol="0" anchor="t"/>
          <a:lstStyle/>
          <a:p>
            <a:pPr indent="0" marL="0">
              <a:lnSpc>
                <a:spcPct val="115000"/>
              </a:lnSpc>
              <a:buNone/>
            </a:pPr>
            <a:r>
              <a:rPr lang="en-US" sz="720" dirty="0">
                <a:solidFill>
                  <a:srgbClr val="4C5850"/>
                </a:solidFill>
                <a:latin typeface="Meiryo" pitchFamily="34" charset="0"/>
                <a:ea typeface="Meiryo" pitchFamily="34" charset="-122"/>
                <a:cs typeface="Meiryo" pitchFamily="34" charset="-120"/>
              </a:rPr>
              <a:t>Swag Crew が来店。シューズを挟んで直接話せる時間。SNS 用の撮影もこの場で行う。</a:t>
            </a:r>
            <a:endParaRPr lang="en-US" sz="720" dirty="0"/>
          </a:p>
        </p:txBody>
      </p:sp>
      <p:sp>
        <p:nvSpPr>
          <p:cNvPr id="22" name="Text 20"/>
          <p:cNvSpPr/>
          <p:nvPr/>
        </p:nvSpPr>
        <p:spPr>
          <a:xfrm>
            <a:off x="2174748" y="2787904"/>
            <a:ext cx="1516380" cy="146304"/>
          </a:xfrm>
          <a:prstGeom prst="rect">
            <a:avLst/>
          </a:prstGeom>
          <a:noFill/>
          <a:ln/>
        </p:spPr>
        <p:txBody>
          <a:bodyPr wrap="square" lIns="0" tIns="0" rIns="0" bIns="0" rtlCol="0" anchor="ctr"/>
          <a:lstStyle/>
          <a:p>
            <a:pPr indent="0" marL="0">
              <a:buNone/>
            </a:pPr>
            <a:r>
              <a:rPr lang="en-US" sz="660" dirty="0">
                <a:solidFill>
                  <a:srgbClr val="8B9189"/>
                </a:solidFill>
                <a:latin typeface="Arial" pitchFamily="34" charset="0"/>
                <a:ea typeface="Arial" pitchFamily="34" charset="-122"/>
                <a:cs typeface="Arial" pitchFamily="34" charset="-120"/>
              </a:rPr>
              <a:t>Gallery2 ／ 弊社案</a:t>
            </a:r>
            <a:endParaRPr lang="en-US" sz="660" dirty="0"/>
          </a:p>
        </p:txBody>
      </p:sp>
      <p:sp>
        <p:nvSpPr>
          <p:cNvPr id="23" name="Shape 21"/>
          <p:cNvSpPr/>
          <p:nvPr/>
        </p:nvSpPr>
        <p:spPr>
          <a:xfrm>
            <a:off x="3782568" y="1489456"/>
            <a:ext cx="1461516" cy="36576"/>
          </a:xfrm>
          <a:prstGeom prst="rect">
            <a:avLst/>
          </a:prstGeom>
          <a:solidFill>
            <a:srgbClr val="8B9189"/>
          </a:solidFill>
          <a:ln/>
        </p:spPr>
      </p:sp>
      <p:sp>
        <p:nvSpPr>
          <p:cNvPr id="24" name="Text 22"/>
          <p:cNvSpPr/>
          <p:nvPr/>
        </p:nvSpPr>
        <p:spPr>
          <a:xfrm>
            <a:off x="3782568" y="1562608"/>
            <a:ext cx="1516380" cy="237744"/>
          </a:xfrm>
          <a:prstGeom prst="rect">
            <a:avLst/>
          </a:prstGeom>
          <a:noFill/>
          <a:ln/>
        </p:spPr>
        <p:txBody>
          <a:bodyPr wrap="square" lIns="0" tIns="0" rIns="0" bIns="0" rtlCol="0" anchor="ctr"/>
          <a:lstStyle/>
          <a:p>
            <a:pPr indent="0" marL="0">
              <a:buNone/>
            </a:pPr>
            <a:r>
              <a:rPr lang="en-US" sz="1300" dirty="0">
                <a:solidFill>
                  <a:srgbClr val="16211A"/>
                </a:solidFill>
                <a:latin typeface="Arial Black" pitchFamily="34" charset="0"/>
                <a:ea typeface="Arial Black" pitchFamily="34" charset="-122"/>
                <a:cs typeface="Arial Black" pitchFamily="34" charset="-120"/>
              </a:rPr>
              <a:t>03</a:t>
            </a:r>
            <a:endParaRPr lang="en-US" sz="1300" dirty="0"/>
          </a:p>
        </p:txBody>
      </p:sp>
      <p:sp>
        <p:nvSpPr>
          <p:cNvPr id="25" name="Text 23"/>
          <p:cNvSpPr/>
          <p:nvPr/>
        </p:nvSpPr>
        <p:spPr>
          <a:xfrm>
            <a:off x="3782568" y="1800352"/>
            <a:ext cx="1516380" cy="146304"/>
          </a:xfrm>
          <a:prstGeom prst="rect">
            <a:avLst/>
          </a:prstGeom>
          <a:noFill/>
          <a:ln/>
        </p:spPr>
        <p:txBody>
          <a:bodyPr wrap="square" lIns="0" tIns="0" rIns="0" bIns="0" rtlCol="0" anchor="ctr"/>
          <a:lstStyle/>
          <a:p>
            <a:pPr indent="0" marL="0">
              <a:buNone/>
            </a:pPr>
            <a:r>
              <a:rPr lang="en-US" sz="750" b="1" dirty="0">
                <a:solidFill>
                  <a:srgbClr val="8B9189"/>
                </a:solidFill>
                <a:latin typeface="Arial" pitchFamily="34" charset="0"/>
                <a:ea typeface="Arial" pitchFamily="34" charset="-122"/>
                <a:cs typeface="Arial" pitchFamily="34" charset="-120"/>
              </a:rPr>
              <a:t>16:30 —</a:t>
            </a:r>
            <a:endParaRPr lang="en-US" sz="750" dirty="0"/>
          </a:p>
        </p:txBody>
      </p:sp>
      <p:sp>
        <p:nvSpPr>
          <p:cNvPr id="26" name="Text 24"/>
          <p:cNvSpPr/>
          <p:nvPr/>
        </p:nvSpPr>
        <p:spPr>
          <a:xfrm>
            <a:off x="3782568" y="1946656"/>
            <a:ext cx="1516380" cy="292608"/>
          </a:xfrm>
          <a:prstGeom prst="rect">
            <a:avLst/>
          </a:prstGeom>
          <a:noFill/>
          <a:ln/>
        </p:spPr>
        <p:txBody>
          <a:bodyPr wrap="square" lIns="0" tIns="0" rIns="0" bIns="0" rtlCol="0" anchor="ctr"/>
          <a:lstStyle/>
          <a:p>
            <a:pPr indent="0" marL="0">
              <a:lnSpc>
                <a:spcPct val="95000"/>
              </a:lnSpc>
              <a:buNone/>
            </a:pPr>
            <a:r>
              <a:rPr lang="en-US" sz="850" dirty="0">
                <a:solidFill>
                  <a:srgbClr val="16211A"/>
                </a:solidFill>
                <a:latin typeface="Arial Black" pitchFamily="34" charset="0"/>
                <a:ea typeface="Arial Black" pitchFamily="34" charset="-122"/>
                <a:cs typeface="Arial Black" pitchFamily="34" charset="-120"/>
              </a:rPr>
              <a:t>HAND</a:t>
            </a:r>
            <a:endParaRPr lang="en-US" sz="850" dirty="0"/>
          </a:p>
          <a:p>
            <a:pPr indent="0" marL="0">
              <a:lnSpc>
                <a:spcPct val="95000"/>
              </a:lnSpc>
              <a:buNone/>
            </a:pPr>
            <a:r>
              <a:rPr lang="en-US" sz="850" dirty="0">
                <a:solidFill>
                  <a:srgbClr val="16211A"/>
                </a:solidFill>
                <a:latin typeface="Arial Black" pitchFamily="34" charset="0"/>
                <a:ea typeface="Arial Black" pitchFamily="34" charset="-122"/>
                <a:cs typeface="Arial Black" pitchFamily="34" charset="-120"/>
              </a:rPr>
              <a:t>OVER</a:t>
            </a:r>
            <a:endParaRPr lang="en-US" sz="850" dirty="0"/>
          </a:p>
        </p:txBody>
      </p:sp>
      <p:sp>
        <p:nvSpPr>
          <p:cNvPr id="27" name="Text 25"/>
          <p:cNvSpPr/>
          <p:nvPr/>
        </p:nvSpPr>
        <p:spPr>
          <a:xfrm>
            <a:off x="3782568" y="2239264"/>
            <a:ext cx="1516380" cy="164592"/>
          </a:xfrm>
          <a:prstGeom prst="rect">
            <a:avLst/>
          </a:prstGeom>
          <a:noFill/>
          <a:ln/>
        </p:spPr>
        <p:txBody>
          <a:bodyPr wrap="square" lIns="0" tIns="0" rIns="0" bIns="0" rtlCol="0" anchor="ctr"/>
          <a:lstStyle/>
          <a:p>
            <a:pPr indent="0" marL="0">
              <a:buNone/>
            </a:pPr>
            <a:r>
              <a:rPr lang="en-US" sz="760" b="1" dirty="0">
                <a:solidFill>
                  <a:srgbClr val="16211A"/>
                </a:solidFill>
                <a:latin typeface="Meiryo" pitchFamily="34" charset="0"/>
                <a:ea typeface="Meiryo" pitchFamily="34" charset="-122"/>
                <a:cs typeface="Meiryo" pitchFamily="34" charset="-120"/>
              </a:rPr>
              <a:t>夜への送り出し</a:t>
            </a:r>
            <a:endParaRPr lang="en-US" sz="760" dirty="0"/>
          </a:p>
        </p:txBody>
      </p:sp>
      <p:sp>
        <p:nvSpPr>
          <p:cNvPr id="28" name="Text 26"/>
          <p:cNvSpPr/>
          <p:nvPr/>
        </p:nvSpPr>
        <p:spPr>
          <a:xfrm>
            <a:off x="3782568" y="2403856"/>
            <a:ext cx="1516380" cy="384048"/>
          </a:xfrm>
          <a:prstGeom prst="rect">
            <a:avLst/>
          </a:prstGeom>
          <a:noFill/>
          <a:ln/>
        </p:spPr>
        <p:txBody>
          <a:bodyPr wrap="square" lIns="0" tIns="0" rIns="0" bIns="0" rtlCol="0" anchor="t"/>
          <a:lstStyle/>
          <a:p>
            <a:pPr indent="0" marL="0">
              <a:lnSpc>
                <a:spcPct val="115000"/>
              </a:lnSpc>
              <a:buNone/>
            </a:pPr>
            <a:r>
              <a:rPr lang="en-US" sz="720" dirty="0">
                <a:solidFill>
                  <a:srgbClr val="4C5850"/>
                </a:solidFill>
                <a:latin typeface="Meiryo" pitchFamily="34" charset="0"/>
                <a:ea typeface="Meiryo" pitchFamily="34" charset="-122"/>
                <a:cs typeface="Meiryo" pitchFamily="34" charset="-120"/>
              </a:rPr>
              <a:t>購入者全員に「今夜、続きがあります」を伝える。入場特典を渡すのはここ。</a:t>
            </a:r>
            <a:endParaRPr lang="en-US" sz="720" dirty="0"/>
          </a:p>
        </p:txBody>
      </p:sp>
      <p:sp>
        <p:nvSpPr>
          <p:cNvPr id="29" name="Text 27"/>
          <p:cNvSpPr/>
          <p:nvPr/>
        </p:nvSpPr>
        <p:spPr>
          <a:xfrm>
            <a:off x="3782568" y="2787904"/>
            <a:ext cx="1516380" cy="146304"/>
          </a:xfrm>
          <a:prstGeom prst="rect">
            <a:avLst/>
          </a:prstGeom>
          <a:noFill/>
          <a:ln/>
        </p:spPr>
        <p:txBody>
          <a:bodyPr wrap="square" lIns="0" tIns="0" rIns="0" bIns="0" rtlCol="0" anchor="ctr"/>
          <a:lstStyle/>
          <a:p>
            <a:pPr indent="0" marL="0">
              <a:buNone/>
            </a:pPr>
            <a:r>
              <a:rPr lang="en-US" sz="660" dirty="0">
                <a:solidFill>
                  <a:srgbClr val="8B9189"/>
                </a:solidFill>
                <a:latin typeface="Arial" pitchFamily="34" charset="0"/>
                <a:ea typeface="Arial" pitchFamily="34" charset="-122"/>
                <a:cs typeface="Arial" pitchFamily="34" charset="-120"/>
              </a:rPr>
              <a:t>Gallery2 ／ 弊社案</a:t>
            </a:r>
            <a:endParaRPr lang="en-US" sz="660" dirty="0"/>
          </a:p>
        </p:txBody>
      </p:sp>
      <p:sp>
        <p:nvSpPr>
          <p:cNvPr id="30" name="Shape 28"/>
          <p:cNvSpPr/>
          <p:nvPr/>
        </p:nvSpPr>
        <p:spPr>
          <a:xfrm>
            <a:off x="5390388" y="1489456"/>
            <a:ext cx="1461516" cy="36576"/>
          </a:xfrm>
          <a:prstGeom prst="rect">
            <a:avLst/>
          </a:prstGeom>
          <a:solidFill>
            <a:srgbClr val="8B7B4E"/>
          </a:solidFill>
          <a:ln/>
        </p:spPr>
      </p:sp>
      <p:sp>
        <p:nvSpPr>
          <p:cNvPr id="31" name="Text 29"/>
          <p:cNvSpPr/>
          <p:nvPr/>
        </p:nvSpPr>
        <p:spPr>
          <a:xfrm>
            <a:off x="5390388" y="1562608"/>
            <a:ext cx="1516380" cy="237744"/>
          </a:xfrm>
          <a:prstGeom prst="rect">
            <a:avLst/>
          </a:prstGeom>
          <a:noFill/>
          <a:ln/>
        </p:spPr>
        <p:txBody>
          <a:bodyPr wrap="square" lIns="0" tIns="0" rIns="0" bIns="0" rtlCol="0" anchor="ctr"/>
          <a:lstStyle/>
          <a:p>
            <a:pPr indent="0" marL="0">
              <a:buNone/>
            </a:pPr>
            <a:r>
              <a:rPr lang="en-US" sz="1300" dirty="0">
                <a:solidFill>
                  <a:srgbClr val="16211A"/>
                </a:solidFill>
                <a:latin typeface="Arial Black" pitchFamily="34" charset="0"/>
                <a:ea typeface="Arial Black" pitchFamily="34" charset="-122"/>
                <a:cs typeface="Arial Black" pitchFamily="34" charset="-120"/>
              </a:rPr>
              <a:t>04</a:t>
            </a:r>
            <a:endParaRPr lang="en-US" sz="1300" dirty="0"/>
          </a:p>
        </p:txBody>
      </p:sp>
      <p:sp>
        <p:nvSpPr>
          <p:cNvPr id="32" name="Text 30"/>
          <p:cNvSpPr/>
          <p:nvPr/>
        </p:nvSpPr>
        <p:spPr>
          <a:xfrm>
            <a:off x="5390388" y="1800352"/>
            <a:ext cx="1516380" cy="146304"/>
          </a:xfrm>
          <a:prstGeom prst="rect">
            <a:avLst/>
          </a:prstGeom>
          <a:noFill/>
          <a:ln/>
        </p:spPr>
        <p:txBody>
          <a:bodyPr wrap="square" lIns="0" tIns="0" rIns="0" bIns="0" rtlCol="0" anchor="ctr"/>
          <a:lstStyle/>
          <a:p>
            <a:pPr indent="0" marL="0">
              <a:buNone/>
            </a:pPr>
            <a:r>
              <a:rPr lang="en-US" sz="750" b="1" dirty="0">
                <a:solidFill>
                  <a:srgbClr val="8B7B4E"/>
                </a:solidFill>
                <a:latin typeface="Arial" pitchFamily="34" charset="0"/>
                <a:ea typeface="Arial" pitchFamily="34" charset="-122"/>
                <a:cs typeface="Arial" pitchFamily="34" charset="-120"/>
              </a:rPr>
              <a:t>17:00 —</a:t>
            </a:r>
            <a:endParaRPr lang="en-US" sz="750" dirty="0"/>
          </a:p>
        </p:txBody>
      </p:sp>
      <p:sp>
        <p:nvSpPr>
          <p:cNvPr id="33" name="Text 31"/>
          <p:cNvSpPr/>
          <p:nvPr/>
        </p:nvSpPr>
        <p:spPr>
          <a:xfrm>
            <a:off x="5390388" y="1946656"/>
            <a:ext cx="1516380" cy="292608"/>
          </a:xfrm>
          <a:prstGeom prst="rect">
            <a:avLst/>
          </a:prstGeom>
          <a:noFill/>
          <a:ln/>
        </p:spPr>
        <p:txBody>
          <a:bodyPr wrap="square" lIns="0" tIns="0" rIns="0" bIns="0" rtlCol="0" anchor="ctr"/>
          <a:lstStyle/>
          <a:p>
            <a:pPr indent="0" marL="0">
              <a:lnSpc>
                <a:spcPct val="95000"/>
              </a:lnSpc>
              <a:buNone/>
            </a:pPr>
            <a:r>
              <a:rPr lang="en-US" sz="850" dirty="0">
                <a:solidFill>
                  <a:srgbClr val="16211A"/>
                </a:solidFill>
                <a:latin typeface="Arial Black" pitchFamily="34" charset="0"/>
                <a:ea typeface="Arial Black" pitchFamily="34" charset="-122"/>
                <a:cs typeface="Arial Black" pitchFamily="34" charset="-120"/>
              </a:rPr>
              <a:t>MOVE</a:t>
            </a:r>
            <a:endParaRPr lang="en-US" sz="850" dirty="0"/>
          </a:p>
        </p:txBody>
      </p:sp>
      <p:sp>
        <p:nvSpPr>
          <p:cNvPr id="34" name="Text 32"/>
          <p:cNvSpPr/>
          <p:nvPr/>
        </p:nvSpPr>
        <p:spPr>
          <a:xfrm>
            <a:off x="5390388" y="2239264"/>
            <a:ext cx="1516380" cy="164592"/>
          </a:xfrm>
          <a:prstGeom prst="rect">
            <a:avLst/>
          </a:prstGeom>
          <a:noFill/>
          <a:ln/>
        </p:spPr>
        <p:txBody>
          <a:bodyPr wrap="square" lIns="0" tIns="0" rIns="0" bIns="0" rtlCol="0" anchor="ctr"/>
          <a:lstStyle/>
          <a:p>
            <a:pPr indent="0" marL="0">
              <a:buNone/>
            </a:pPr>
            <a:r>
              <a:rPr lang="en-US" sz="760" b="1" dirty="0">
                <a:solidFill>
                  <a:srgbClr val="16211A"/>
                </a:solidFill>
                <a:latin typeface="Meiryo" pitchFamily="34" charset="0"/>
                <a:ea typeface="Meiryo" pitchFamily="34" charset="-122"/>
                <a:cs typeface="Meiryo" pitchFamily="34" charset="-120"/>
              </a:rPr>
              <a:t>昼から夜へ</a:t>
            </a:r>
            <a:endParaRPr lang="en-US" sz="760" dirty="0"/>
          </a:p>
        </p:txBody>
      </p:sp>
      <p:sp>
        <p:nvSpPr>
          <p:cNvPr id="35" name="Text 33"/>
          <p:cNvSpPr/>
          <p:nvPr/>
        </p:nvSpPr>
        <p:spPr>
          <a:xfrm>
            <a:off x="5390388" y="2403856"/>
            <a:ext cx="1516380" cy="384048"/>
          </a:xfrm>
          <a:prstGeom prst="rect">
            <a:avLst/>
          </a:prstGeom>
          <a:noFill/>
          <a:ln/>
        </p:spPr>
        <p:txBody>
          <a:bodyPr wrap="square" lIns="0" tIns="0" rIns="0" bIns="0" rtlCol="0" anchor="t"/>
          <a:lstStyle/>
          <a:p>
            <a:pPr indent="0" marL="0">
              <a:lnSpc>
                <a:spcPct val="115000"/>
              </a:lnSpc>
              <a:buNone/>
            </a:pPr>
            <a:r>
              <a:rPr lang="en-US" sz="720" dirty="0">
                <a:solidFill>
                  <a:srgbClr val="4C5850"/>
                </a:solidFill>
                <a:latin typeface="Meiryo" pitchFamily="34" charset="0"/>
                <a:ea typeface="Meiryo" pitchFamily="34" charset="-122"/>
                <a:cs typeface="Meiryo" pitchFamily="34" charset="-120"/>
              </a:rPr>
              <a:t>MID の顔から、LOW の顔へ。買った靴を履いて原宿へ移動する。移動も体験の一部。</a:t>
            </a:r>
            <a:endParaRPr lang="en-US" sz="720" dirty="0"/>
          </a:p>
        </p:txBody>
      </p:sp>
      <p:sp>
        <p:nvSpPr>
          <p:cNvPr id="36" name="Text 34"/>
          <p:cNvSpPr/>
          <p:nvPr/>
        </p:nvSpPr>
        <p:spPr>
          <a:xfrm>
            <a:off x="5390388" y="2787904"/>
            <a:ext cx="1516380" cy="146304"/>
          </a:xfrm>
          <a:prstGeom prst="rect">
            <a:avLst/>
          </a:prstGeom>
          <a:noFill/>
          <a:ln/>
        </p:spPr>
        <p:txBody>
          <a:bodyPr wrap="square" lIns="0" tIns="0" rIns="0" bIns="0" rtlCol="0" anchor="ctr"/>
          <a:lstStyle/>
          <a:p>
            <a:pPr indent="0" marL="0">
              <a:buNone/>
            </a:pPr>
            <a:r>
              <a:rPr lang="en-US" sz="660" dirty="0">
                <a:solidFill>
                  <a:srgbClr val="8B9189"/>
                </a:solidFill>
                <a:latin typeface="Arial" pitchFamily="34" charset="0"/>
                <a:ea typeface="Arial" pitchFamily="34" charset="-122"/>
                <a:cs typeface="Arial" pitchFamily="34" charset="-120"/>
              </a:rPr>
              <a:t>TOKYO</a:t>
            </a:r>
            <a:endParaRPr lang="en-US" sz="660" dirty="0"/>
          </a:p>
        </p:txBody>
      </p:sp>
      <p:sp>
        <p:nvSpPr>
          <p:cNvPr id="37" name="Shape 35"/>
          <p:cNvSpPr/>
          <p:nvPr/>
        </p:nvSpPr>
        <p:spPr>
          <a:xfrm>
            <a:off x="6998208" y="1489456"/>
            <a:ext cx="1461516" cy="36576"/>
          </a:xfrm>
          <a:prstGeom prst="rect">
            <a:avLst/>
          </a:prstGeom>
          <a:solidFill>
            <a:srgbClr val="2F7A4B"/>
          </a:solidFill>
          <a:ln/>
        </p:spPr>
      </p:sp>
      <p:sp>
        <p:nvSpPr>
          <p:cNvPr id="38" name="Text 36"/>
          <p:cNvSpPr/>
          <p:nvPr/>
        </p:nvSpPr>
        <p:spPr>
          <a:xfrm>
            <a:off x="6998208" y="1562608"/>
            <a:ext cx="1516380" cy="237744"/>
          </a:xfrm>
          <a:prstGeom prst="rect">
            <a:avLst/>
          </a:prstGeom>
          <a:noFill/>
          <a:ln/>
        </p:spPr>
        <p:txBody>
          <a:bodyPr wrap="square" lIns="0" tIns="0" rIns="0" bIns="0" rtlCol="0" anchor="ctr"/>
          <a:lstStyle/>
          <a:p>
            <a:pPr indent="0" marL="0">
              <a:buNone/>
            </a:pPr>
            <a:r>
              <a:rPr lang="en-US" sz="1300" dirty="0">
                <a:solidFill>
                  <a:srgbClr val="16211A"/>
                </a:solidFill>
                <a:latin typeface="Arial Black" pitchFamily="34" charset="0"/>
                <a:ea typeface="Arial Black" pitchFamily="34" charset="-122"/>
                <a:cs typeface="Arial Black" pitchFamily="34" charset="-120"/>
              </a:rPr>
              <a:t>05</a:t>
            </a:r>
            <a:endParaRPr lang="en-US" sz="1300" dirty="0"/>
          </a:p>
        </p:txBody>
      </p:sp>
      <p:sp>
        <p:nvSpPr>
          <p:cNvPr id="39" name="Text 37"/>
          <p:cNvSpPr/>
          <p:nvPr/>
        </p:nvSpPr>
        <p:spPr>
          <a:xfrm>
            <a:off x="6998208" y="1800352"/>
            <a:ext cx="1516380" cy="146304"/>
          </a:xfrm>
          <a:prstGeom prst="rect">
            <a:avLst/>
          </a:prstGeom>
          <a:noFill/>
          <a:ln/>
        </p:spPr>
        <p:txBody>
          <a:bodyPr wrap="square" lIns="0" tIns="0" rIns="0" bIns="0" rtlCol="0" anchor="ctr"/>
          <a:lstStyle/>
          <a:p>
            <a:pPr indent="0" marL="0">
              <a:buNone/>
            </a:pPr>
            <a:r>
              <a:rPr lang="en-US" sz="750" b="1" dirty="0">
                <a:solidFill>
                  <a:srgbClr val="2F7A4B"/>
                </a:solidFill>
                <a:latin typeface="Arial" pitchFamily="34" charset="0"/>
                <a:ea typeface="Arial" pitchFamily="34" charset="-122"/>
                <a:cs typeface="Arial" pitchFamily="34" charset="-120"/>
              </a:rPr>
              <a:t>18:00 —</a:t>
            </a:r>
            <a:endParaRPr lang="en-US" sz="750" dirty="0"/>
          </a:p>
        </p:txBody>
      </p:sp>
      <p:sp>
        <p:nvSpPr>
          <p:cNvPr id="40" name="Text 38"/>
          <p:cNvSpPr/>
          <p:nvPr/>
        </p:nvSpPr>
        <p:spPr>
          <a:xfrm>
            <a:off x="6998208" y="1946656"/>
            <a:ext cx="1516380" cy="292608"/>
          </a:xfrm>
          <a:prstGeom prst="rect">
            <a:avLst/>
          </a:prstGeom>
          <a:noFill/>
          <a:ln/>
        </p:spPr>
        <p:txBody>
          <a:bodyPr wrap="square" lIns="0" tIns="0" rIns="0" bIns="0" rtlCol="0" anchor="ctr"/>
          <a:lstStyle/>
          <a:p>
            <a:pPr indent="0" marL="0">
              <a:lnSpc>
                <a:spcPct val="95000"/>
              </a:lnSpc>
              <a:buNone/>
            </a:pPr>
            <a:r>
              <a:rPr lang="en-US" sz="850" dirty="0">
                <a:solidFill>
                  <a:srgbClr val="16211A"/>
                </a:solidFill>
                <a:latin typeface="Arial Black" pitchFamily="34" charset="0"/>
                <a:ea typeface="Arial Black" pitchFamily="34" charset="-122"/>
                <a:cs typeface="Arial Black" pitchFamily="34" charset="-120"/>
              </a:rPr>
              <a:t>GROOVMIX</a:t>
            </a:r>
            <a:endParaRPr lang="en-US" sz="850" dirty="0"/>
          </a:p>
          <a:p>
            <a:pPr indent="0" marL="0">
              <a:lnSpc>
                <a:spcPct val="95000"/>
              </a:lnSpc>
              <a:buNone/>
            </a:pPr>
            <a:r>
              <a:rPr lang="en-US" sz="850" dirty="0">
                <a:solidFill>
                  <a:srgbClr val="16211A"/>
                </a:solidFill>
                <a:latin typeface="Arial Black" pitchFamily="34" charset="0"/>
                <a:ea typeface="Arial Black" pitchFamily="34" charset="-122"/>
                <a:cs typeface="Arial Black" pitchFamily="34" charset="-120"/>
              </a:rPr>
              <a:t>10TH</a:t>
            </a:r>
            <a:endParaRPr lang="en-US" sz="850" dirty="0"/>
          </a:p>
        </p:txBody>
      </p:sp>
      <p:sp>
        <p:nvSpPr>
          <p:cNvPr id="41" name="Text 39"/>
          <p:cNvSpPr/>
          <p:nvPr/>
        </p:nvSpPr>
        <p:spPr>
          <a:xfrm>
            <a:off x="6998208" y="2239264"/>
            <a:ext cx="1516380" cy="164592"/>
          </a:xfrm>
          <a:prstGeom prst="rect">
            <a:avLst/>
          </a:prstGeom>
          <a:noFill/>
          <a:ln/>
        </p:spPr>
        <p:txBody>
          <a:bodyPr wrap="square" lIns="0" tIns="0" rIns="0" bIns="0" rtlCol="0" anchor="ctr"/>
          <a:lstStyle/>
          <a:p>
            <a:pPr indent="0" marL="0">
              <a:buNone/>
            </a:pPr>
            <a:r>
              <a:rPr lang="en-US" sz="760" b="1" dirty="0">
                <a:solidFill>
                  <a:srgbClr val="16211A"/>
                </a:solidFill>
                <a:latin typeface="Meiryo" pitchFamily="34" charset="0"/>
                <a:ea typeface="Meiryo" pitchFamily="34" charset="-122"/>
                <a:cs typeface="Meiryo" pitchFamily="34" charset="-120"/>
              </a:rPr>
              <a:t>10年目の夜</a:t>
            </a:r>
            <a:endParaRPr lang="en-US" sz="760" dirty="0"/>
          </a:p>
        </p:txBody>
      </p:sp>
      <p:sp>
        <p:nvSpPr>
          <p:cNvPr id="42" name="Text 40"/>
          <p:cNvSpPr/>
          <p:nvPr/>
        </p:nvSpPr>
        <p:spPr>
          <a:xfrm>
            <a:off x="6998208" y="2403856"/>
            <a:ext cx="1516380" cy="384048"/>
          </a:xfrm>
          <a:prstGeom prst="rect">
            <a:avLst/>
          </a:prstGeom>
          <a:noFill/>
          <a:ln/>
        </p:spPr>
        <p:txBody>
          <a:bodyPr wrap="square" lIns="0" tIns="0" rIns="0" bIns="0" rtlCol="0" anchor="t"/>
          <a:lstStyle/>
          <a:p>
            <a:pPr indent="0" marL="0">
              <a:lnSpc>
                <a:spcPct val="115000"/>
              </a:lnSpc>
              <a:buNone/>
            </a:pPr>
            <a:r>
              <a:rPr lang="en-US" sz="720" dirty="0">
                <a:solidFill>
                  <a:srgbClr val="4C5850"/>
                </a:solidFill>
                <a:latin typeface="Meiryo" pitchFamily="34" charset="0"/>
                <a:ea typeface="Meiryo" pitchFamily="34" charset="-122"/>
                <a:cs typeface="Meiryo" pitchFamily="34" charset="-120"/>
              </a:rPr>
              <a:t>GroovMix 10th Anniversary。フリースタイルバスケット、DJ、MC、ショーケース。</a:t>
            </a:r>
            <a:endParaRPr lang="en-US" sz="720" dirty="0"/>
          </a:p>
        </p:txBody>
      </p:sp>
      <p:sp>
        <p:nvSpPr>
          <p:cNvPr id="43" name="Text 41"/>
          <p:cNvSpPr/>
          <p:nvPr/>
        </p:nvSpPr>
        <p:spPr>
          <a:xfrm>
            <a:off x="6998208" y="2787904"/>
            <a:ext cx="1516380" cy="146304"/>
          </a:xfrm>
          <a:prstGeom prst="rect">
            <a:avLst/>
          </a:prstGeom>
          <a:noFill/>
          <a:ln/>
        </p:spPr>
        <p:txBody>
          <a:bodyPr wrap="square" lIns="0" tIns="0" rIns="0" bIns="0" rtlCol="0" anchor="ctr"/>
          <a:lstStyle/>
          <a:p>
            <a:pPr indent="0" marL="0">
              <a:buNone/>
            </a:pPr>
            <a:r>
              <a:rPr lang="en-US" sz="660" dirty="0">
                <a:solidFill>
                  <a:srgbClr val="8B9189"/>
                </a:solidFill>
                <a:latin typeface="Arial" pitchFamily="34" charset="0"/>
                <a:ea typeface="Arial" pitchFamily="34" charset="-122"/>
                <a:cs typeface="Arial" pitchFamily="34" charset="-120"/>
              </a:rPr>
              <a:t>Kinetics B1F ／ 確定</a:t>
            </a:r>
            <a:endParaRPr lang="en-US" sz="660" dirty="0"/>
          </a:p>
        </p:txBody>
      </p:sp>
      <p:sp>
        <p:nvSpPr>
          <p:cNvPr id="44" name="Shape 42"/>
          <p:cNvSpPr/>
          <p:nvPr/>
        </p:nvSpPr>
        <p:spPr>
          <a:xfrm>
            <a:off x="8606028" y="1489456"/>
            <a:ext cx="1461516" cy="36576"/>
          </a:xfrm>
          <a:prstGeom prst="rect">
            <a:avLst/>
          </a:prstGeom>
          <a:solidFill>
            <a:srgbClr val="2F7A4B"/>
          </a:solidFill>
          <a:ln/>
        </p:spPr>
      </p:sp>
      <p:sp>
        <p:nvSpPr>
          <p:cNvPr id="45" name="Text 43"/>
          <p:cNvSpPr/>
          <p:nvPr/>
        </p:nvSpPr>
        <p:spPr>
          <a:xfrm>
            <a:off x="8606028" y="1562608"/>
            <a:ext cx="1516380" cy="237744"/>
          </a:xfrm>
          <a:prstGeom prst="rect">
            <a:avLst/>
          </a:prstGeom>
          <a:noFill/>
          <a:ln/>
        </p:spPr>
        <p:txBody>
          <a:bodyPr wrap="square" lIns="0" tIns="0" rIns="0" bIns="0" rtlCol="0" anchor="ctr"/>
          <a:lstStyle/>
          <a:p>
            <a:pPr indent="0" marL="0">
              <a:buNone/>
            </a:pPr>
            <a:r>
              <a:rPr lang="en-US" sz="1300" dirty="0">
                <a:solidFill>
                  <a:srgbClr val="16211A"/>
                </a:solidFill>
                <a:latin typeface="Arial Black" pitchFamily="34" charset="0"/>
                <a:ea typeface="Arial Black" pitchFamily="34" charset="-122"/>
                <a:cs typeface="Arial Black" pitchFamily="34" charset="-120"/>
              </a:rPr>
              <a:t>06</a:t>
            </a:r>
            <a:endParaRPr lang="en-US" sz="1300" dirty="0"/>
          </a:p>
        </p:txBody>
      </p:sp>
      <p:sp>
        <p:nvSpPr>
          <p:cNvPr id="46" name="Text 44"/>
          <p:cNvSpPr/>
          <p:nvPr/>
        </p:nvSpPr>
        <p:spPr>
          <a:xfrm>
            <a:off x="8606028" y="1800352"/>
            <a:ext cx="1516380" cy="146304"/>
          </a:xfrm>
          <a:prstGeom prst="rect">
            <a:avLst/>
          </a:prstGeom>
          <a:noFill/>
          <a:ln/>
        </p:spPr>
        <p:txBody>
          <a:bodyPr wrap="square" lIns="0" tIns="0" rIns="0" bIns="0" rtlCol="0" anchor="ctr"/>
          <a:lstStyle/>
          <a:p>
            <a:pPr indent="0" marL="0">
              <a:buNone/>
            </a:pPr>
            <a:r>
              <a:rPr lang="en-US" sz="750" b="1" dirty="0">
                <a:solidFill>
                  <a:srgbClr val="2F7A4B"/>
                </a:solidFill>
                <a:latin typeface="Arial" pitchFamily="34" charset="0"/>
                <a:ea typeface="Arial" pitchFamily="34" charset="-122"/>
                <a:cs typeface="Arial" pitchFamily="34" charset="-120"/>
              </a:rPr>
              <a:t>— 20:00</a:t>
            </a:r>
            <a:endParaRPr lang="en-US" sz="750" dirty="0"/>
          </a:p>
        </p:txBody>
      </p:sp>
      <p:sp>
        <p:nvSpPr>
          <p:cNvPr id="47" name="Text 45"/>
          <p:cNvSpPr/>
          <p:nvPr/>
        </p:nvSpPr>
        <p:spPr>
          <a:xfrm>
            <a:off x="8606028" y="1946656"/>
            <a:ext cx="1516380" cy="292608"/>
          </a:xfrm>
          <a:prstGeom prst="rect">
            <a:avLst/>
          </a:prstGeom>
          <a:noFill/>
          <a:ln/>
        </p:spPr>
        <p:txBody>
          <a:bodyPr wrap="square" lIns="0" tIns="0" rIns="0" bIns="0" rtlCol="0" anchor="ctr"/>
          <a:lstStyle/>
          <a:p>
            <a:pPr indent="0" marL="0">
              <a:lnSpc>
                <a:spcPct val="95000"/>
              </a:lnSpc>
              <a:buNone/>
            </a:pPr>
            <a:r>
              <a:rPr lang="en-US" sz="850" dirty="0">
                <a:solidFill>
                  <a:srgbClr val="16211A"/>
                </a:solidFill>
                <a:latin typeface="Arial Black" pitchFamily="34" charset="0"/>
                <a:ea typeface="Arial Black" pitchFamily="34" charset="-122"/>
                <a:cs typeface="Arial Black" pitchFamily="34" charset="-120"/>
              </a:rPr>
              <a:t>CULTURE</a:t>
            </a:r>
            <a:endParaRPr lang="en-US" sz="850" dirty="0"/>
          </a:p>
          <a:p>
            <a:pPr indent="0" marL="0">
              <a:lnSpc>
                <a:spcPct val="95000"/>
              </a:lnSpc>
              <a:buNone/>
            </a:pPr>
            <a:r>
              <a:rPr lang="en-US" sz="850" dirty="0">
                <a:solidFill>
                  <a:srgbClr val="16211A"/>
                </a:solidFill>
                <a:latin typeface="Arial Black" pitchFamily="34" charset="0"/>
                <a:ea typeface="Arial Black" pitchFamily="34" charset="-122"/>
                <a:cs typeface="Arial Black" pitchFamily="34" charset="-120"/>
              </a:rPr>
              <a:t>SESSION</a:t>
            </a:r>
            <a:endParaRPr lang="en-US" sz="850" dirty="0"/>
          </a:p>
        </p:txBody>
      </p:sp>
      <p:sp>
        <p:nvSpPr>
          <p:cNvPr id="48" name="Text 46"/>
          <p:cNvSpPr/>
          <p:nvPr/>
        </p:nvSpPr>
        <p:spPr>
          <a:xfrm>
            <a:off x="8606028" y="2239264"/>
            <a:ext cx="1516380" cy="164592"/>
          </a:xfrm>
          <a:prstGeom prst="rect">
            <a:avLst/>
          </a:prstGeom>
          <a:noFill/>
          <a:ln/>
        </p:spPr>
        <p:txBody>
          <a:bodyPr wrap="square" lIns="0" tIns="0" rIns="0" bIns="0" rtlCol="0" anchor="ctr"/>
          <a:lstStyle/>
          <a:p>
            <a:pPr indent="0" marL="0">
              <a:buNone/>
            </a:pPr>
            <a:r>
              <a:rPr lang="en-US" sz="760" b="1" dirty="0">
                <a:solidFill>
                  <a:srgbClr val="16211A"/>
                </a:solidFill>
                <a:latin typeface="Meiryo" pitchFamily="34" charset="0"/>
                <a:ea typeface="Meiryo" pitchFamily="34" charset="-122"/>
                <a:cs typeface="Meiryo" pitchFamily="34" charset="-120"/>
              </a:rPr>
              <a:t>混ざって、終わる</a:t>
            </a:r>
            <a:endParaRPr lang="en-US" sz="760" dirty="0"/>
          </a:p>
        </p:txBody>
      </p:sp>
      <p:sp>
        <p:nvSpPr>
          <p:cNvPr id="49" name="Text 47"/>
          <p:cNvSpPr/>
          <p:nvPr/>
        </p:nvSpPr>
        <p:spPr>
          <a:xfrm>
            <a:off x="8606028" y="2403856"/>
            <a:ext cx="1516380" cy="384048"/>
          </a:xfrm>
          <a:prstGeom prst="rect">
            <a:avLst/>
          </a:prstGeom>
          <a:noFill/>
          <a:ln/>
        </p:spPr>
        <p:txBody>
          <a:bodyPr wrap="square" lIns="0" tIns="0" rIns="0" bIns="0" rtlCol="0" anchor="t"/>
          <a:lstStyle/>
          <a:p>
            <a:pPr indent="0" marL="0">
              <a:lnSpc>
                <a:spcPct val="115000"/>
              </a:lnSpc>
              <a:buNone/>
            </a:pPr>
            <a:r>
              <a:rPr lang="en-US" sz="720" dirty="0">
                <a:solidFill>
                  <a:srgbClr val="4C5850"/>
                </a:solidFill>
                <a:latin typeface="Meiryo" pitchFamily="34" charset="0"/>
                <a:ea typeface="Meiryo" pitchFamily="34" charset="-122"/>
                <a:cs typeface="Meiryo" pitchFamily="34" charset="-120"/>
              </a:rPr>
              <a:t>プレイヤーも観る人も買った人も同じフロアに立つ。カルチャーとして体験して一日が終わる。</a:t>
            </a:r>
            <a:endParaRPr lang="en-US" sz="720" dirty="0"/>
          </a:p>
        </p:txBody>
      </p:sp>
      <p:sp>
        <p:nvSpPr>
          <p:cNvPr id="50" name="Text 48"/>
          <p:cNvSpPr/>
          <p:nvPr/>
        </p:nvSpPr>
        <p:spPr>
          <a:xfrm>
            <a:off x="8606028" y="2787904"/>
            <a:ext cx="1516380" cy="146304"/>
          </a:xfrm>
          <a:prstGeom prst="rect">
            <a:avLst/>
          </a:prstGeom>
          <a:noFill/>
          <a:ln/>
        </p:spPr>
        <p:txBody>
          <a:bodyPr wrap="square" lIns="0" tIns="0" rIns="0" bIns="0" rtlCol="0" anchor="ctr"/>
          <a:lstStyle/>
          <a:p>
            <a:pPr indent="0" marL="0">
              <a:buNone/>
            </a:pPr>
            <a:r>
              <a:rPr lang="en-US" sz="660" dirty="0">
                <a:solidFill>
                  <a:srgbClr val="8B9189"/>
                </a:solidFill>
                <a:latin typeface="Arial" pitchFamily="34" charset="0"/>
                <a:ea typeface="Arial" pitchFamily="34" charset="-122"/>
                <a:cs typeface="Arial" pitchFamily="34" charset="-120"/>
              </a:rPr>
              <a:t>Kinetics B1F ／ 確定</a:t>
            </a:r>
            <a:endParaRPr lang="en-US" sz="660" dirty="0"/>
          </a:p>
        </p:txBody>
      </p:sp>
      <p:sp>
        <p:nvSpPr>
          <p:cNvPr id="51" name="Shape 49"/>
          <p:cNvSpPr/>
          <p:nvPr/>
        </p:nvSpPr>
        <p:spPr>
          <a:xfrm>
            <a:off x="566928" y="3098800"/>
            <a:ext cx="4777740" cy="237744"/>
          </a:xfrm>
          <a:prstGeom prst="rect">
            <a:avLst/>
          </a:prstGeom>
          <a:solidFill>
            <a:srgbClr val="E6DCC1"/>
          </a:solidFill>
          <a:ln/>
        </p:spPr>
      </p:sp>
      <p:sp>
        <p:nvSpPr>
          <p:cNvPr id="52" name="Text 50"/>
          <p:cNvSpPr/>
          <p:nvPr/>
        </p:nvSpPr>
        <p:spPr>
          <a:xfrm>
            <a:off x="566928" y="3098800"/>
            <a:ext cx="4777740" cy="237744"/>
          </a:xfrm>
          <a:prstGeom prst="rect">
            <a:avLst/>
          </a:prstGeom>
          <a:noFill/>
          <a:ln/>
        </p:spPr>
        <p:txBody>
          <a:bodyPr wrap="square" lIns="0" tIns="0" rIns="0" bIns="0" rtlCol="0" anchor="ctr"/>
          <a:lstStyle/>
          <a:p>
            <a:pPr algn="ctr" indent="0" marL="0">
              <a:buNone/>
            </a:pPr>
            <a:r>
              <a:rPr lang="en-US" sz="700" b="1" dirty="0">
                <a:solidFill>
                  <a:srgbClr val="1E2B20"/>
                </a:solidFill>
                <a:latin typeface="Arial" pitchFamily="34" charset="0"/>
                <a:ea typeface="Arial" pitchFamily="34" charset="-122"/>
                <a:cs typeface="Arial" pitchFamily="34" charset="-120"/>
              </a:rPr>
              <a:t>13:00–16:30 DAY — GALLERY2 / BUY</a:t>
            </a:r>
            <a:endParaRPr lang="en-US" sz="700" dirty="0"/>
          </a:p>
        </p:txBody>
      </p:sp>
      <p:sp>
        <p:nvSpPr>
          <p:cNvPr id="53" name="Shape 51"/>
          <p:cNvSpPr/>
          <p:nvPr/>
        </p:nvSpPr>
        <p:spPr>
          <a:xfrm>
            <a:off x="5344668" y="3098800"/>
            <a:ext cx="1592580" cy="237744"/>
          </a:xfrm>
          <a:prstGeom prst="rect">
            <a:avLst/>
          </a:prstGeom>
          <a:solidFill>
            <a:srgbClr val="8B7B4E"/>
          </a:solidFill>
          <a:ln/>
        </p:spPr>
      </p:sp>
      <p:sp>
        <p:nvSpPr>
          <p:cNvPr id="54" name="Text 52"/>
          <p:cNvSpPr/>
          <p:nvPr/>
        </p:nvSpPr>
        <p:spPr>
          <a:xfrm>
            <a:off x="5344668" y="3098800"/>
            <a:ext cx="1592580" cy="237744"/>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17:00 MOVE</a:t>
            </a:r>
            <a:endParaRPr lang="en-US" sz="700" dirty="0"/>
          </a:p>
        </p:txBody>
      </p:sp>
      <p:sp>
        <p:nvSpPr>
          <p:cNvPr id="55" name="Shape 53"/>
          <p:cNvSpPr/>
          <p:nvPr/>
        </p:nvSpPr>
        <p:spPr>
          <a:xfrm>
            <a:off x="6937248" y="3098800"/>
            <a:ext cx="3185160" cy="237744"/>
          </a:xfrm>
          <a:prstGeom prst="rect">
            <a:avLst/>
          </a:prstGeom>
          <a:solidFill>
            <a:srgbClr val="1E2B20"/>
          </a:solidFill>
          <a:ln/>
        </p:spPr>
      </p:sp>
      <p:sp>
        <p:nvSpPr>
          <p:cNvPr id="56" name="Text 54"/>
          <p:cNvSpPr/>
          <p:nvPr/>
        </p:nvSpPr>
        <p:spPr>
          <a:xfrm>
            <a:off x="6937248" y="3098800"/>
            <a:ext cx="3185160" cy="237744"/>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18:00–20:00 KINETICS B1F / EXPERIENCE</a:t>
            </a:r>
            <a:endParaRPr lang="en-US" sz="700" dirty="0"/>
          </a:p>
        </p:txBody>
      </p:sp>
      <p:sp>
        <p:nvSpPr>
          <p:cNvPr id="57" name="Shape 55"/>
          <p:cNvSpPr/>
          <p:nvPr/>
        </p:nvSpPr>
        <p:spPr>
          <a:xfrm>
            <a:off x="566928" y="3427984"/>
            <a:ext cx="3087624" cy="18288"/>
          </a:xfrm>
          <a:prstGeom prst="rect">
            <a:avLst/>
          </a:prstGeom>
          <a:solidFill>
            <a:srgbClr val="16211A"/>
          </a:solidFill>
          <a:ln/>
        </p:spPr>
      </p:sp>
      <p:sp>
        <p:nvSpPr>
          <p:cNvPr id="58" name="Text 56"/>
          <p:cNvSpPr/>
          <p:nvPr/>
        </p:nvSpPr>
        <p:spPr>
          <a:xfrm>
            <a:off x="566928" y="3501136"/>
            <a:ext cx="3087624"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BRIDGE 01</a:t>
            </a:r>
            <a:endParaRPr lang="en-US" sz="750" dirty="0"/>
          </a:p>
        </p:txBody>
      </p:sp>
      <p:sp>
        <p:nvSpPr>
          <p:cNvPr id="59" name="Text 57"/>
          <p:cNvSpPr/>
          <p:nvPr/>
        </p:nvSpPr>
        <p:spPr>
          <a:xfrm>
            <a:off x="566928" y="3684016"/>
            <a:ext cx="3087624"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昼の会場で「今夜」を伝える</a:t>
            </a:r>
            <a:endParaRPr lang="en-US" sz="1050" dirty="0"/>
          </a:p>
        </p:txBody>
      </p:sp>
      <p:sp>
        <p:nvSpPr>
          <p:cNvPr id="60" name="Text 58"/>
          <p:cNvSpPr/>
          <p:nvPr/>
        </p:nvSpPr>
        <p:spPr>
          <a:xfrm>
            <a:off x="566928" y="3844036"/>
            <a:ext cx="3087624" cy="316230"/>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購入時・退店時にスタッフ全員が同じ一言で夜を案内する。</a:t>
            </a:r>
            <a:pPr indent="0" marL="0">
              <a:lnSpc>
                <a:spcPct val="120000"/>
              </a:lnSpc>
              <a:buNone/>
            </a:pPr>
            <a:r>
              <a:rPr lang="en-US" sz="830" b="1" dirty="0">
                <a:solidFill>
                  <a:srgbClr val="000000"/>
                </a:solidFill>
                <a:latin typeface="Meiryo" pitchFamily="34" charset="0"/>
                <a:ea typeface="Meiryo" pitchFamily="34" charset="-122"/>
                <a:cs typeface="Meiryo" pitchFamily="34" charset="-120"/>
              </a:rPr>
              <a:t>この一言が無いと、二会場はただの別イベントになります。</a:t>
            </a:r>
            <a:endParaRPr lang="en-US" sz="830" dirty="0"/>
          </a:p>
        </p:txBody>
      </p:sp>
      <p:sp>
        <p:nvSpPr>
          <p:cNvPr id="61" name="Shape 59"/>
          <p:cNvSpPr/>
          <p:nvPr/>
        </p:nvSpPr>
        <p:spPr>
          <a:xfrm>
            <a:off x="3800856" y="3427984"/>
            <a:ext cx="3087624" cy="18288"/>
          </a:xfrm>
          <a:prstGeom prst="rect">
            <a:avLst/>
          </a:prstGeom>
          <a:solidFill>
            <a:srgbClr val="16211A"/>
          </a:solidFill>
          <a:ln/>
        </p:spPr>
      </p:sp>
      <p:sp>
        <p:nvSpPr>
          <p:cNvPr id="62" name="Text 60"/>
          <p:cNvSpPr/>
          <p:nvPr/>
        </p:nvSpPr>
        <p:spPr>
          <a:xfrm>
            <a:off x="3800856" y="3501136"/>
            <a:ext cx="3087624"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BRIDGE 02</a:t>
            </a:r>
            <a:endParaRPr lang="en-US" sz="750" dirty="0"/>
          </a:p>
        </p:txBody>
      </p:sp>
      <p:sp>
        <p:nvSpPr>
          <p:cNvPr id="63" name="Text 61"/>
          <p:cNvSpPr/>
          <p:nvPr/>
        </p:nvSpPr>
        <p:spPr>
          <a:xfrm>
            <a:off x="3800856" y="3684016"/>
            <a:ext cx="3087624"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夜の会場で「昼」を迎える</a:t>
            </a:r>
            <a:endParaRPr lang="en-US" sz="1050" dirty="0"/>
          </a:p>
        </p:txBody>
      </p:sp>
      <p:sp>
        <p:nvSpPr>
          <p:cNvPr id="64" name="Text 62"/>
          <p:cNvSpPr/>
          <p:nvPr/>
        </p:nvSpPr>
        <p:spPr>
          <a:xfrm>
            <a:off x="3800856" y="3844036"/>
            <a:ext cx="3087624" cy="474345"/>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昼の購入者が分かる仕掛け（入場特典・サイン）を用意し、</a:t>
            </a:r>
            <a:pPr indent="0" marL="0">
              <a:lnSpc>
                <a:spcPct val="120000"/>
              </a:lnSpc>
              <a:buNone/>
            </a:pPr>
            <a:r>
              <a:rPr lang="en-US" sz="830" b="1" dirty="0">
                <a:solidFill>
                  <a:srgbClr val="000000"/>
                </a:solidFill>
                <a:latin typeface="Meiryo" pitchFamily="34" charset="0"/>
                <a:ea typeface="Meiryo" pitchFamily="34" charset="-122"/>
                <a:cs typeface="Meiryo" pitchFamily="34" charset="-120"/>
              </a:rPr>
              <a:t>夜のフロアで昼の続きだと分かる状態</a:t>
            </a:r>
            <a:pPr indent="0" marL="0">
              <a:lnSpc>
                <a:spcPct val="120000"/>
              </a:lnSpc>
              <a:buNone/>
            </a:pPr>
            <a:r>
              <a:rPr lang="en-US" sz="830" dirty="0">
                <a:solidFill>
                  <a:srgbClr val="000000"/>
                </a:solidFill>
                <a:latin typeface="Meiryo" pitchFamily="34" charset="0"/>
                <a:ea typeface="Meiryo" pitchFamily="34" charset="-122"/>
                <a:cs typeface="Meiryo" pitchFamily="34" charset="-120"/>
              </a:rPr>
              <a:t>をつくる。接続率の計測も兼ねる。</a:t>
            </a:r>
            <a:endParaRPr lang="en-US" sz="830" dirty="0"/>
          </a:p>
        </p:txBody>
      </p:sp>
      <p:sp>
        <p:nvSpPr>
          <p:cNvPr id="65" name="Shape 63"/>
          <p:cNvSpPr/>
          <p:nvPr/>
        </p:nvSpPr>
        <p:spPr>
          <a:xfrm>
            <a:off x="7034784" y="3427984"/>
            <a:ext cx="3087624" cy="18288"/>
          </a:xfrm>
          <a:prstGeom prst="rect">
            <a:avLst/>
          </a:prstGeom>
          <a:solidFill>
            <a:srgbClr val="16211A"/>
          </a:solidFill>
          <a:ln/>
        </p:spPr>
      </p:sp>
      <p:sp>
        <p:nvSpPr>
          <p:cNvPr id="66" name="Text 64"/>
          <p:cNvSpPr/>
          <p:nvPr/>
        </p:nvSpPr>
        <p:spPr>
          <a:xfrm>
            <a:off x="7034784" y="3501136"/>
            <a:ext cx="3087624"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BRIDGE 03</a:t>
            </a:r>
            <a:endParaRPr lang="en-US" sz="750" dirty="0"/>
          </a:p>
        </p:txBody>
      </p:sp>
      <p:sp>
        <p:nvSpPr>
          <p:cNvPr id="67" name="Text 65"/>
          <p:cNvSpPr/>
          <p:nvPr/>
        </p:nvSpPr>
        <p:spPr>
          <a:xfrm>
            <a:off x="7034784" y="3684016"/>
            <a:ext cx="3087624"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昼と夜を、対で撮らせる</a:t>
            </a:r>
            <a:endParaRPr lang="en-US" sz="1050" dirty="0"/>
          </a:p>
        </p:txBody>
      </p:sp>
      <p:sp>
        <p:nvSpPr>
          <p:cNvPr id="68" name="Text 66"/>
          <p:cNvSpPr/>
          <p:nvPr/>
        </p:nvSpPr>
        <p:spPr>
          <a:xfrm>
            <a:off x="7034784" y="3844036"/>
            <a:ext cx="3087624" cy="316230"/>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同じ一足を昼と夜で撮る。</a:t>
            </a:r>
            <a:pPr indent="0" marL="0">
              <a:lnSpc>
                <a:spcPct val="120000"/>
              </a:lnSpc>
              <a:buNone/>
            </a:pPr>
            <a:r>
              <a:rPr lang="en-US" sz="830" b="1" dirty="0">
                <a:solidFill>
                  <a:srgbClr val="000000"/>
                </a:solidFill>
                <a:latin typeface="Meiryo" pitchFamily="34" charset="0"/>
                <a:ea typeface="Meiryo" pitchFamily="34" charset="-122"/>
                <a:cs typeface="Meiryo" pitchFamily="34" charset="-120"/>
              </a:rPr>
              <a:t>2枚並べた投稿がそのまま COURT × STREET の説明</a:t>
            </a:r>
            <a:pPr indent="0" marL="0">
              <a:lnSpc>
                <a:spcPct val="120000"/>
              </a:lnSpc>
              <a:buNone/>
            </a:pPr>
            <a:r>
              <a:rPr lang="en-US" sz="830" dirty="0">
                <a:solidFill>
                  <a:srgbClr val="000000"/>
                </a:solidFill>
                <a:latin typeface="Meiryo" pitchFamily="34" charset="0"/>
                <a:ea typeface="Meiryo" pitchFamily="34" charset="-122"/>
                <a:cs typeface="Meiryo" pitchFamily="34" charset="-120"/>
              </a:rPr>
              <a:t>になる。ブランドが語らずに伝わる。</a:t>
            </a:r>
            <a:endParaRPr lang="en-US" sz="830" dirty="0"/>
          </a:p>
        </p:txBody>
      </p:sp>
      <p:sp>
        <p:nvSpPr>
          <p:cNvPr id="69" name="Shape 67"/>
          <p:cNvSpPr/>
          <p:nvPr/>
        </p:nvSpPr>
        <p:spPr>
          <a:xfrm>
            <a:off x="566928" y="4574413"/>
            <a:ext cx="32004" cy="256032"/>
          </a:xfrm>
          <a:prstGeom prst="rect">
            <a:avLst/>
          </a:prstGeom>
          <a:solidFill>
            <a:srgbClr val="D8CFB6"/>
          </a:solidFill>
          <a:ln/>
        </p:spPr>
      </p:sp>
      <p:sp>
        <p:nvSpPr>
          <p:cNvPr id="70" name="Text 68"/>
          <p:cNvSpPr/>
          <p:nvPr/>
        </p:nvSpPr>
        <p:spPr>
          <a:xfrm>
            <a:off x="685800" y="4574413"/>
            <a:ext cx="9409176" cy="256032"/>
          </a:xfrm>
          <a:prstGeom prst="rect">
            <a:avLst/>
          </a:prstGeom>
          <a:noFill/>
          <a:ln/>
        </p:spPr>
        <p:txBody>
          <a:bodyPr wrap="square" lIns="0" tIns="0" rIns="0" bIns="0" rtlCol="0" anchor="t"/>
          <a:lstStyle/>
          <a:p>
            <a:pPr indent="0" marL="0">
              <a:lnSpc>
                <a:spcPct val="120000"/>
              </a:lnSpc>
              <a:buNone/>
            </a:pPr>
            <a:r>
              <a:rPr lang="en-US" sz="850" b="1" dirty="0">
                <a:solidFill>
                  <a:srgbClr val="000000"/>
                </a:solidFill>
                <a:latin typeface="Meiryo" pitchFamily="34" charset="0"/>
                <a:ea typeface="Meiryo" pitchFamily="34" charset="-122"/>
                <a:cs typeface="Meiryo" pitchFamily="34" charset="-120"/>
              </a:rPr>
              <a:t>設計上の要点は 04（MOVE）です。</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ここを単なる移動時間にせず、上の3点を必ず仕込みます。 </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75488"/>
            <a:ext cx="310896" cy="201168"/>
          </a:xfrm>
          <a:prstGeom prst="rect">
            <a:avLst/>
          </a:prstGeom>
          <a:noFill/>
          <a:ln/>
        </p:spPr>
        <p:txBody>
          <a:bodyPr wrap="square" lIns="0" tIns="0" rIns="0" bIns="0" rtlCol="0" anchor="ctr"/>
          <a:lstStyle/>
          <a:p>
            <a:pPr indent="0" marL="0">
              <a:buNone/>
            </a:pPr>
            <a:r>
              <a:rPr lang="en-US" sz="900" b="1" dirty="0">
                <a:solidFill>
                  <a:srgbClr val="2F7A4B"/>
                </a:solidFill>
                <a:latin typeface="Arial" pitchFamily="34" charset="0"/>
                <a:ea typeface="Arial" pitchFamily="34" charset="-122"/>
                <a:cs typeface="Arial" pitchFamily="34" charset="-120"/>
              </a:rPr>
              <a:t>06</a:t>
            </a:r>
            <a:endParaRPr lang="en-US" sz="900" dirty="0"/>
          </a:p>
        </p:txBody>
      </p:sp>
      <p:sp>
        <p:nvSpPr>
          <p:cNvPr id="3" name="Text 1"/>
          <p:cNvSpPr/>
          <p:nvPr/>
        </p:nvSpPr>
        <p:spPr>
          <a:xfrm>
            <a:off x="932688" y="402336"/>
            <a:ext cx="2066544" cy="292608"/>
          </a:xfrm>
          <a:prstGeom prst="rect">
            <a:avLst/>
          </a:prstGeom>
          <a:noFill/>
          <a:ln/>
        </p:spPr>
        <p:txBody>
          <a:bodyPr wrap="square" lIns="0" tIns="0" rIns="0" bIns="0" rtlCol="0" anchor="ctr"/>
          <a:lstStyle/>
          <a:p>
            <a:pPr indent="0" marL="0">
              <a:buNone/>
            </a:pPr>
            <a:r>
              <a:rPr lang="en-US" sz="1600" dirty="0">
                <a:solidFill>
                  <a:srgbClr val="16211A"/>
                </a:solidFill>
                <a:latin typeface="Arial Black" pitchFamily="34" charset="0"/>
                <a:ea typeface="Arial Black" pitchFamily="34" charset="-122"/>
                <a:cs typeface="Arial Black" pitchFamily="34" charset="-120"/>
              </a:rPr>
              <a:t>VENUE — DAY</a:t>
            </a:r>
            <a:endParaRPr lang="en-US" sz="1600" dirty="0"/>
          </a:p>
        </p:txBody>
      </p:sp>
      <p:sp>
        <p:nvSpPr>
          <p:cNvPr id="4" name="Text 2"/>
          <p:cNvSpPr/>
          <p:nvPr/>
        </p:nvSpPr>
        <p:spPr>
          <a:xfrm>
            <a:off x="2999232" y="475488"/>
            <a:ext cx="4206240" cy="219456"/>
          </a:xfrm>
          <a:prstGeom prst="rect">
            <a:avLst/>
          </a:prstGeom>
          <a:noFill/>
          <a:ln/>
        </p:spPr>
        <p:txBody>
          <a:bodyPr wrap="square" lIns="0" tIns="0" rIns="0" bIns="0" rtlCol="0" anchor="ctr"/>
          <a:lstStyle/>
          <a:p>
            <a:pPr indent="0" marL="0">
              <a:buNone/>
            </a:pPr>
            <a:r>
              <a:rPr lang="en-US" sz="950" dirty="0">
                <a:solidFill>
                  <a:srgbClr val="4C5850"/>
                </a:solidFill>
                <a:latin typeface="Meiryo" pitchFamily="34" charset="0"/>
                <a:ea typeface="Meiryo" pitchFamily="34" charset="-122"/>
                <a:cs typeface="Meiryo" pitchFamily="34" charset="-120"/>
              </a:rPr>
              <a:t>Gallery2 ／ 手に入れる場所</a:t>
            </a:r>
            <a:endParaRPr lang="en-US" sz="950" dirty="0"/>
          </a:p>
        </p:txBody>
      </p:sp>
      <p:sp>
        <p:nvSpPr>
          <p:cNvPr id="5" name="Text 3"/>
          <p:cNvSpPr/>
          <p:nvPr/>
        </p:nvSpPr>
        <p:spPr>
          <a:xfrm>
            <a:off x="6830568" y="475488"/>
            <a:ext cx="3291840" cy="201168"/>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BUY</a:t>
            </a:r>
            <a:endParaRPr lang="en-US" sz="800" dirty="0"/>
          </a:p>
        </p:txBody>
      </p:sp>
      <p:sp>
        <p:nvSpPr>
          <p:cNvPr id="6" name="Shape 4"/>
          <p:cNvSpPr/>
          <p:nvPr/>
        </p:nvSpPr>
        <p:spPr>
          <a:xfrm>
            <a:off x="566928" y="749808"/>
            <a:ext cx="9555480" cy="16459"/>
          </a:xfrm>
          <a:prstGeom prst="rect">
            <a:avLst/>
          </a:prstGeom>
          <a:solidFill>
            <a:srgbClr val="16211A"/>
          </a:solidFill>
          <a:ln/>
        </p:spPr>
      </p:sp>
      <p:sp>
        <p:nvSpPr>
          <p:cNvPr id="7" name="Text 5"/>
          <p:cNvSpPr/>
          <p:nvPr/>
        </p:nvSpPr>
        <p:spPr>
          <a:xfrm>
            <a:off x="9482328" y="7159752"/>
            <a:ext cx="640080" cy="182880"/>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07</a:t>
            </a:r>
            <a:endParaRPr lang="en-US" sz="800" dirty="0"/>
          </a:p>
        </p:txBody>
      </p:sp>
      <p:sp>
        <p:nvSpPr>
          <p:cNvPr id="8" name="Text 6"/>
          <p:cNvSpPr/>
          <p:nvPr/>
        </p:nvSpPr>
        <p:spPr>
          <a:xfrm>
            <a:off x="566928" y="950976"/>
            <a:ext cx="4649724" cy="440436"/>
          </a:xfrm>
          <a:prstGeom prst="rect">
            <a:avLst/>
          </a:prstGeom>
          <a:noFill/>
          <a:ln/>
        </p:spPr>
        <p:txBody>
          <a:bodyPr wrap="square" lIns="0" tIns="0" rIns="0" bIns="0" rtlCol="0" anchor="ctr"/>
          <a:lstStyle/>
          <a:p>
            <a:pPr indent="0" marL="0">
              <a:lnSpc>
                <a:spcPct val="90000"/>
              </a:lnSpc>
              <a:buNone/>
            </a:pPr>
            <a:r>
              <a:rPr lang="en-US" sz="3400" dirty="0">
                <a:solidFill>
                  <a:srgbClr val="16211A"/>
                </a:solidFill>
                <a:latin typeface="Arial Black" pitchFamily="34" charset="0"/>
                <a:ea typeface="Arial Black" pitchFamily="34" charset="-122"/>
                <a:cs typeface="Arial Black" pitchFamily="34" charset="-120"/>
              </a:rPr>
              <a:t>Gallery2</a:t>
            </a:r>
            <a:endParaRPr lang="en-US" sz="3400" dirty="0"/>
          </a:p>
        </p:txBody>
      </p:sp>
      <p:sp>
        <p:nvSpPr>
          <p:cNvPr id="9" name="Text 7"/>
          <p:cNvSpPr/>
          <p:nvPr/>
        </p:nvSpPr>
        <p:spPr>
          <a:xfrm>
            <a:off x="566928" y="1501140"/>
            <a:ext cx="4649724" cy="440436"/>
          </a:xfrm>
          <a:prstGeom prst="rect">
            <a:avLst/>
          </a:prstGeom>
          <a:noFill/>
          <a:ln/>
        </p:spPr>
        <p:txBody>
          <a:bodyPr wrap="square" lIns="0" tIns="0" rIns="0" bIns="0" rtlCol="0" anchor="ctr"/>
          <a:lstStyle/>
          <a:p>
            <a:pPr indent="0" marL="0">
              <a:lnSpc>
                <a:spcPct val="90000"/>
              </a:lnSpc>
              <a:buNone/>
            </a:pPr>
            <a:r>
              <a:rPr lang="en-US" sz="3400" dirty="0">
                <a:solidFill>
                  <a:srgbClr val="16211A"/>
                </a:solidFill>
                <a:latin typeface="Arial Black" pitchFamily="34" charset="0"/>
                <a:ea typeface="Arial Black" pitchFamily="34" charset="-122"/>
                <a:cs typeface="Arial Black" pitchFamily="34" charset="-120"/>
              </a:rPr>
              <a:t>BUY</a:t>
            </a:r>
            <a:endParaRPr lang="en-US" sz="3400" dirty="0"/>
          </a:p>
        </p:txBody>
      </p:sp>
      <p:sp>
        <p:nvSpPr>
          <p:cNvPr id="10" name="Text 8"/>
          <p:cNvSpPr/>
          <p:nvPr/>
        </p:nvSpPr>
        <p:spPr>
          <a:xfrm>
            <a:off x="566928" y="2051304"/>
            <a:ext cx="4649724" cy="223520"/>
          </a:xfrm>
          <a:prstGeom prst="rect">
            <a:avLst/>
          </a:prstGeom>
          <a:noFill/>
          <a:ln/>
        </p:spPr>
        <p:txBody>
          <a:bodyPr wrap="square" lIns="0" tIns="0" rIns="0" bIns="0" rtlCol="0" anchor="t"/>
          <a:lstStyle/>
          <a:p>
            <a:pPr indent="0" marL="0">
              <a:lnSpc>
                <a:spcPct val="125000"/>
              </a:lnSpc>
              <a:buNone/>
            </a:pPr>
            <a:r>
              <a:rPr lang="en-US" sz="1100" b="1" dirty="0">
                <a:solidFill>
                  <a:srgbClr val="000000"/>
                </a:solidFill>
                <a:latin typeface="Meiryo" pitchFamily="34" charset="0"/>
                <a:ea typeface="Meiryo" pitchFamily="34" charset="-122"/>
                <a:cs typeface="Meiryo" pitchFamily="34" charset="-120"/>
              </a:rPr>
              <a:t>シューズを最初に手に入れる場所。</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 </a:t>
            </a:r>
            <a:endParaRPr lang="en-US" sz="1100" dirty="0"/>
          </a:p>
        </p:txBody>
      </p:sp>
      <p:sp>
        <p:nvSpPr>
          <p:cNvPr id="11" name="Text 9"/>
          <p:cNvSpPr/>
          <p:nvPr/>
        </p:nvSpPr>
        <p:spPr>
          <a:xfrm>
            <a:off x="566928" y="2366264"/>
            <a:ext cx="4649724" cy="579120"/>
          </a:xfrm>
          <a:prstGeom prst="rect">
            <a:avLst/>
          </a:prstGeom>
          <a:noFill/>
          <a:ln/>
        </p:spPr>
        <p:txBody>
          <a:bodyPr wrap="square" lIns="0" tIns="0" rIns="0" bIns="0" rtlCol="0" anchor="t"/>
          <a:lstStyle/>
          <a:p>
            <a:pPr indent="0" marL="0">
              <a:lnSpc>
                <a:spcPct val="125000"/>
              </a:lnSpc>
              <a:buNone/>
            </a:pPr>
            <a:r>
              <a:rPr lang="en-US" sz="950" dirty="0">
                <a:solidFill>
                  <a:srgbClr val="000000"/>
                </a:solidFill>
                <a:latin typeface="Meiryo" pitchFamily="34" charset="0"/>
                <a:ea typeface="Meiryo" pitchFamily="34" charset="-122"/>
                <a:cs typeface="Meiryo" pitchFamily="34" charset="-120"/>
              </a:rPr>
              <a:t> 先行販売を軸に、Swag Crew の来店と Meet &amp; Greet を重ねます。 </a:t>
            </a:r>
            <a:pPr indent="0" marL="0">
              <a:lnSpc>
                <a:spcPct val="125000"/>
              </a:lnSpc>
              <a:buNone/>
            </a:pPr>
            <a:r>
              <a:rPr lang="en-US" sz="950" b="1" dirty="0">
                <a:solidFill>
                  <a:srgbClr val="000000"/>
                </a:solidFill>
                <a:latin typeface="Meiryo" pitchFamily="34" charset="0"/>
                <a:ea typeface="Meiryo" pitchFamily="34" charset="-122"/>
                <a:cs typeface="Meiryo" pitchFamily="34" charset="-120"/>
              </a:rPr>
              <a:t>ここでは MID を中心に見せます。</a:t>
            </a:r>
            <a:pPr indent="0" marL="0">
              <a:lnSpc>
                <a:spcPct val="125000"/>
              </a:lnSpc>
              <a:buNone/>
            </a:pPr>
            <a:r>
              <a:rPr lang="en-US" sz="950" dirty="0">
                <a:solidFill>
                  <a:srgbClr val="000000"/>
                </a:solidFill>
                <a:latin typeface="Meiryo" pitchFamily="34" charset="0"/>
                <a:ea typeface="Meiryo" pitchFamily="34" charset="-122"/>
                <a:cs typeface="Meiryo" pitchFamily="34" charset="-120"/>
              </a:rPr>
              <a:t> 体験は「買う」だけで終わらせず、</a:t>
            </a:r>
            <a:pPr indent="0" marL="0">
              <a:lnSpc>
                <a:spcPct val="125000"/>
              </a:lnSpc>
              <a:buNone/>
            </a:pPr>
            <a:r>
              <a:rPr lang="en-US" sz="950" b="1" dirty="0">
                <a:solidFill>
                  <a:srgbClr val="000000"/>
                </a:solidFill>
                <a:latin typeface="Meiryo" pitchFamily="34" charset="0"/>
                <a:ea typeface="Meiryo" pitchFamily="34" charset="-122"/>
                <a:cs typeface="Meiryo" pitchFamily="34" charset="-120"/>
              </a:rPr>
              <a:t>買った人どうしが顔を合わせる</a:t>
            </a:r>
            <a:pPr indent="0" marL="0">
              <a:lnSpc>
                <a:spcPct val="125000"/>
              </a:lnSpc>
              <a:buNone/>
            </a:pPr>
            <a:r>
              <a:rPr lang="en-US" sz="950" dirty="0">
                <a:solidFill>
                  <a:srgbClr val="000000"/>
                </a:solidFill>
                <a:latin typeface="Meiryo" pitchFamily="34" charset="0"/>
                <a:ea typeface="Meiryo" pitchFamily="34" charset="-122"/>
                <a:cs typeface="Meiryo" pitchFamily="34" charset="-120"/>
              </a:rPr>
              <a:t>状態をつくり、 そのまま夜の Kinetics へ送り出します。 </a:t>
            </a:r>
            <a:endParaRPr lang="en-US" sz="950" dirty="0"/>
          </a:p>
        </p:txBody>
      </p:sp>
      <p:sp>
        <p:nvSpPr>
          <p:cNvPr id="12" name="Shape 10"/>
          <p:cNvSpPr/>
          <p:nvPr/>
        </p:nvSpPr>
        <p:spPr>
          <a:xfrm>
            <a:off x="566928" y="3036824"/>
            <a:ext cx="1452372" cy="18288"/>
          </a:xfrm>
          <a:prstGeom prst="rect">
            <a:avLst/>
          </a:prstGeom>
          <a:solidFill>
            <a:srgbClr val="16211A"/>
          </a:solidFill>
          <a:ln/>
        </p:spPr>
      </p:sp>
      <p:sp>
        <p:nvSpPr>
          <p:cNvPr id="13" name="Text 11"/>
          <p:cNvSpPr/>
          <p:nvPr/>
        </p:nvSpPr>
        <p:spPr>
          <a:xfrm>
            <a:off x="566928" y="3109976"/>
            <a:ext cx="1452372"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DATE</a:t>
            </a:r>
            <a:endParaRPr lang="en-US" sz="750" dirty="0"/>
          </a:p>
        </p:txBody>
      </p:sp>
      <p:sp>
        <p:nvSpPr>
          <p:cNvPr id="14" name="Text 12"/>
          <p:cNvSpPr/>
          <p:nvPr/>
        </p:nvSpPr>
        <p:spPr>
          <a:xfrm>
            <a:off x="566928" y="3292856"/>
            <a:ext cx="1452372"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09.11</a:t>
            </a:r>
            <a:endParaRPr lang="en-US" sz="1050" dirty="0"/>
          </a:p>
        </p:txBody>
      </p:sp>
      <p:sp>
        <p:nvSpPr>
          <p:cNvPr id="15" name="Shape 13"/>
          <p:cNvSpPr/>
          <p:nvPr/>
        </p:nvSpPr>
        <p:spPr>
          <a:xfrm>
            <a:off x="2165604" y="3036824"/>
            <a:ext cx="1452372" cy="18288"/>
          </a:xfrm>
          <a:prstGeom prst="rect">
            <a:avLst/>
          </a:prstGeom>
          <a:solidFill>
            <a:srgbClr val="16211A"/>
          </a:solidFill>
          <a:ln/>
        </p:spPr>
      </p:sp>
      <p:sp>
        <p:nvSpPr>
          <p:cNvPr id="16" name="Text 14"/>
          <p:cNvSpPr/>
          <p:nvPr/>
        </p:nvSpPr>
        <p:spPr>
          <a:xfrm>
            <a:off x="2165604" y="3109976"/>
            <a:ext cx="1452372"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TIME</a:t>
            </a:r>
            <a:endParaRPr lang="en-US" sz="750" dirty="0"/>
          </a:p>
        </p:txBody>
      </p:sp>
      <p:sp>
        <p:nvSpPr>
          <p:cNvPr id="17" name="Text 15"/>
          <p:cNvSpPr/>
          <p:nvPr/>
        </p:nvSpPr>
        <p:spPr>
          <a:xfrm>
            <a:off x="2165604" y="3292856"/>
            <a:ext cx="1452372"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13:00 – 16:30弊社案</a:t>
            </a:r>
            <a:endParaRPr lang="en-US" sz="1050" dirty="0"/>
          </a:p>
        </p:txBody>
      </p:sp>
      <p:sp>
        <p:nvSpPr>
          <p:cNvPr id="18" name="Shape 16"/>
          <p:cNvSpPr/>
          <p:nvPr/>
        </p:nvSpPr>
        <p:spPr>
          <a:xfrm>
            <a:off x="3764280" y="3036824"/>
            <a:ext cx="1452372" cy="18288"/>
          </a:xfrm>
          <a:prstGeom prst="rect">
            <a:avLst/>
          </a:prstGeom>
          <a:solidFill>
            <a:srgbClr val="16211A"/>
          </a:solidFill>
          <a:ln/>
        </p:spPr>
      </p:sp>
      <p:sp>
        <p:nvSpPr>
          <p:cNvPr id="19" name="Text 17"/>
          <p:cNvSpPr/>
          <p:nvPr/>
        </p:nvSpPr>
        <p:spPr>
          <a:xfrm>
            <a:off x="3764280" y="3109976"/>
            <a:ext cx="1452372" cy="146304"/>
          </a:xfrm>
          <a:prstGeom prst="rect">
            <a:avLst/>
          </a:prstGeom>
          <a:noFill/>
          <a:ln/>
        </p:spPr>
        <p:txBody>
          <a:bodyPr wrap="square" lIns="0" tIns="0" rIns="0" bIns="0" rtlCol="0" anchor="ctr"/>
          <a:lstStyle/>
          <a:p>
            <a:pPr indent="0" marL="0">
              <a:buNone/>
            </a:pPr>
            <a:r>
              <a:rPr lang="en-US" sz="750" b="1" spc="120" kern="0" dirty="0">
                <a:solidFill>
                  <a:srgbClr val="2F7A4B"/>
                </a:solidFill>
                <a:latin typeface="Arial" pitchFamily="34" charset="0"/>
                <a:ea typeface="Arial" pitchFamily="34" charset="-122"/>
                <a:cs typeface="Arial" pitchFamily="34" charset="-120"/>
              </a:rPr>
              <a:t>ROLE</a:t>
            </a:r>
            <a:endParaRPr lang="en-US" sz="750" dirty="0"/>
          </a:p>
        </p:txBody>
      </p:sp>
      <p:sp>
        <p:nvSpPr>
          <p:cNvPr id="20" name="Text 18"/>
          <p:cNvSpPr/>
          <p:nvPr/>
        </p:nvSpPr>
        <p:spPr>
          <a:xfrm>
            <a:off x="3764280" y="3292856"/>
            <a:ext cx="1452372" cy="160020"/>
          </a:xfrm>
          <a:prstGeom prst="rect">
            <a:avLst/>
          </a:prstGeom>
          <a:noFill/>
          <a:ln/>
        </p:spPr>
        <p:txBody>
          <a:bodyPr wrap="square" lIns="0" tIns="0" rIns="0" bIns="0" rtlCol="0" anchor="ctr"/>
          <a:lstStyle/>
          <a:p>
            <a:pPr indent="0" marL="0">
              <a:lnSpc>
                <a:spcPct val="100000"/>
              </a:lnSpc>
              <a:buNone/>
            </a:pPr>
            <a:r>
              <a:rPr lang="en-US" sz="1050" b="1" dirty="0">
                <a:solidFill>
                  <a:srgbClr val="16211A"/>
                </a:solidFill>
                <a:latin typeface="Meiryo" pitchFamily="34" charset="0"/>
                <a:ea typeface="Meiryo" pitchFamily="34" charset="-122"/>
                <a:cs typeface="Meiryo" pitchFamily="34" charset="-120"/>
              </a:rPr>
              <a:t>BUY ／ MID</a:t>
            </a:r>
            <a:endParaRPr lang="en-US" sz="1050" dirty="0"/>
          </a:p>
        </p:txBody>
      </p:sp>
      <p:pic>
        <p:nvPicPr>
          <p:cNvPr id="21" name="Image 0" descr="/Users/ikki/claudeproject/2faced-launch-day-v2/assets/img/p03.jpg">    </p:cNvPr>
          <p:cNvPicPr>
            <a:picLocks noChangeAspect="1"/>
          </p:cNvPicPr>
          <p:nvPr/>
        </p:nvPicPr>
        <p:blipFill>
          <a:blip r:embed="rId1"/>
          <a:srcRect l="0" r="0" t="0" b="0"/>
          <a:stretch/>
        </p:blipFill>
        <p:spPr>
          <a:xfrm>
            <a:off x="5472684" y="950976"/>
            <a:ext cx="4649724" cy="2651760"/>
          </a:xfrm>
          <a:prstGeom prst="rect">
            <a:avLst/>
          </a:prstGeom>
        </p:spPr>
      </p:pic>
      <p:sp>
        <p:nvSpPr>
          <p:cNvPr id="22" name="Text 19"/>
          <p:cNvSpPr/>
          <p:nvPr/>
        </p:nvSpPr>
        <p:spPr>
          <a:xfrm>
            <a:off x="5472684" y="3749040"/>
            <a:ext cx="2417856" cy="201168"/>
          </a:xfrm>
          <a:prstGeom prst="rect">
            <a:avLst/>
          </a:prstGeom>
          <a:noFill/>
          <a:ln/>
        </p:spPr>
        <p:txBody>
          <a:bodyPr wrap="square" lIns="0" tIns="0" rIns="0" bIns="0" rtlCol="0" anchor="ctr"/>
          <a:lstStyle/>
          <a:p>
            <a:pPr indent="0" marL="0">
              <a:buNone/>
            </a:pPr>
            <a:r>
              <a:rPr lang="en-US" sz="880" b="1" dirty="0">
                <a:solidFill>
                  <a:srgbClr val="16211A"/>
                </a:solidFill>
                <a:latin typeface="Meiryo" pitchFamily="34" charset="0"/>
                <a:ea typeface="Meiryo" pitchFamily="34" charset="-122"/>
                <a:cs typeface="Meiryo" pitchFamily="34" charset="-120"/>
              </a:rPr>
              <a:t>先行販売</a:t>
            </a:r>
            <a:endParaRPr lang="en-US" sz="880" dirty="0"/>
          </a:p>
        </p:txBody>
      </p:sp>
      <p:sp>
        <p:nvSpPr>
          <p:cNvPr id="23" name="Text 20"/>
          <p:cNvSpPr/>
          <p:nvPr/>
        </p:nvSpPr>
        <p:spPr>
          <a:xfrm>
            <a:off x="7890540" y="3749040"/>
            <a:ext cx="2231868" cy="201168"/>
          </a:xfrm>
          <a:prstGeom prst="rect">
            <a:avLst/>
          </a:prstGeom>
          <a:noFill/>
          <a:ln/>
        </p:spPr>
        <p:txBody>
          <a:bodyPr wrap="square" lIns="0" tIns="0" rIns="0" bIns="0" rtlCol="0" anchor="ctr"/>
          <a:lstStyle/>
          <a:p>
            <a:pPr algn="r" indent="0" marL="0">
              <a:buNone/>
            </a:pPr>
            <a:r>
              <a:rPr lang="en-US" sz="780" dirty="0">
                <a:solidFill>
                  <a:srgbClr val="8B9189"/>
                </a:solidFill>
                <a:latin typeface="Meiryo" pitchFamily="34" charset="0"/>
                <a:ea typeface="Meiryo" pitchFamily="34" charset="-122"/>
                <a:cs typeface="Meiryo" pitchFamily="34" charset="-120"/>
              </a:rPr>
              <a:t>この日、この場所から。</a:t>
            </a:r>
            <a:endParaRPr lang="en-US" sz="780" dirty="0"/>
          </a:p>
        </p:txBody>
      </p:sp>
      <p:sp>
        <p:nvSpPr>
          <p:cNvPr id="24" name="Shape 21"/>
          <p:cNvSpPr/>
          <p:nvPr/>
        </p:nvSpPr>
        <p:spPr>
          <a:xfrm>
            <a:off x="5472684" y="3950208"/>
            <a:ext cx="4649724" cy="5486"/>
          </a:xfrm>
          <a:prstGeom prst="rect">
            <a:avLst/>
          </a:prstGeom>
          <a:solidFill>
            <a:srgbClr val="ECE6D8"/>
          </a:solidFill>
          <a:ln/>
        </p:spPr>
      </p:sp>
      <p:sp>
        <p:nvSpPr>
          <p:cNvPr id="25" name="Text 22"/>
          <p:cNvSpPr/>
          <p:nvPr/>
        </p:nvSpPr>
        <p:spPr>
          <a:xfrm>
            <a:off x="5472684" y="4005072"/>
            <a:ext cx="2417856" cy="201168"/>
          </a:xfrm>
          <a:prstGeom prst="rect">
            <a:avLst/>
          </a:prstGeom>
          <a:noFill/>
          <a:ln/>
        </p:spPr>
        <p:txBody>
          <a:bodyPr wrap="square" lIns="0" tIns="0" rIns="0" bIns="0" rtlCol="0" anchor="ctr"/>
          <a:lstStyle/>
          <a:p>
            <a:pPr indent="0" marL="0">
              <a:buNone/>
            </a:pPr>
            <a:r>
              <a:rPr lang="en-US" sz="880" b="1" dirty="0">
                <a:solidFill>
                  <a:srgbClr val="16211A"/>
                </a:solidFill>
                <a:latin typeface="Meiryo" pitchFamily="34" charset="0"/>
                <a:ea typeface="Meiryo" pitchFamily="34" charset="-122"/>
                <a:cs typeface="Meiryo" pitchFamily="34" charset="-120"/>
              </a:rPr>
              <a:t>Swag Crew 来店</a:t>
            </a:r>
            <a:endParaRPr lang="en-US" sz="880" dirty="0"/>
          </a:p>
        </p:txBody>
      </p:sp>
      <p:sp>
        <p:nvSpPr>
          <p:cNvPr id="26" name="Text 23"/>
          <p:cNvSpPr/>
          <p:nvPr/>
        </p:nvSpPr>
        <p:spPr>
          <a:xfrm>
            <a:off x="7890540" y="4005072"/>
            <a:ext cx="2231868" cy="201168"/>
          </a:xfrm>
          <a:prstGeom prst="rect">
            <a:avLst/>
          </a:prstGeom>
          <a:noFill/>
          <a:ln/>
        </p:spPr>
        <p:txBody>
          <a:bodyPr wrap="square" lIns="0" tIns="0" rIns="0" bIns="0" rtlCol="0" anchor="ctr"/>
          <a:lstStyle/>
          <a:p>
            <a:pPr algn="r" indent="0" marL="0">
              <a:buNone/>
            </a:pPr>
            <a:r>
              <a:rPr lang="en-US" sz="780" dirty="0">
                <a:solidFill>
                  <a:srgbClr val="8B9189"/>
                </a:solidFill>
                <a:latin typeface="Meiryo" pitchFamily="34" charset="0"/>
                <a:ea typeface="Meiryo" pitchFamily="34" charset="-122"/>
                <a:cs typeface="Meiryo" pitchFamily="34" charset="-120"/>
              </a:rPr>
              <a:t>つくり手・語り手と直接会える。</a:t>
            </a:r>
            <a:endParaRPr lang="en-US" sz="780" dirty="0"/>
          </a:p>
        </p:txBody>
      </p:sp>
      <p:sp>
        <p:nvSpPr>
          <p:cNvPr id="27" name="Shape 24"/>
          <p:cNvSpPr/>
          <p:nvPr/>
        </p:nvSpPr>
        <p:spPr>
          <a:xfrm>
            <a:off x="5472684" y="4206240"/>
            <a:ext cx="4649724" cy="5486"/>
          </a:xfrm>
          <a:prstGeom prst="rect">
            <a:avLst/>
          </a:prstGeom>
          <a:solidFill>
            <a:srgbClr val="ECE6D8"/>
          </a:solidFill>
          <a:ln/>
        </p:spPr>
      </p:sp>
      <p:sp>
        <p:nvSpPr>
          <p:cNvPr id="28" name="Text 25"/>
          <p:cNvSpPr/>
          <p:nvPr/>
        </p:nvSpPr>
        <p:spPr>
          <a:xfrm>
            <a:off x="5472684" y="4261104"/>
            <a:ext cx="2417856" cy="201168"/>
          </a:xfrm>
          <a:prstGeom prst="rect">
            <a:avLst/>
          </a:prstGeom>
          <a:noFill/>
          <a:ln/>
        </p:spPr>
        <p:txBody>
          <a:bodyPr wrap="square" lIns="0" tIns="0" rIns="0" bIns="0" rtlCol="0" anchor="ctr"/>
          <a:lstStyle/>
          <a:p>
            <a:pPr indent="0" marL="0">
              <a:buNone/>
            </a:pPr>
            <a:r>
              <a:rPr lang="en-US" sz="880" b="1" dirty="0">
                <a:solidFill>
                  <a:srgbClr val="16211A"/>
                </a:solidFill>
                <a:latin typeface="Meiryo" pitchFamily="34" charset="0"/>
                <a:ea typeface="Meiryo" pitchFamily="34" charset="-122"/>
                <a:cs typeface="Meiryo" pitchFamily="34" charset="-120"/>
              </a:rPr>
              <a:t>Meet &amp; Greet</a:t>
            </a:r>
            <a:endParaRPr lang="en-US" sz="880" dirty="0"/>
          </a:p>
        </p:txBody>
      </p:sp>
      <p:sp>
        <p:nvSpPr>
          <p:cNvPr id="29" name="Text 26"/>
          <p:cNvSpPr/>
          <p:nvPr/>
        </p:nvSpPr>
        <p:spPr>
          <a:xfrm>
            <a:off x="7890540" y="4261104"/>
            <a:ext cx="2231868" cy="201168"/>
          </a:xfrm>
          <a:prstGeom prst="rect">
            <a:avLst/>
          </a:prstGeom>
          <a:noFill/>
          <a:ln/>
        </p:spPr>
        <p:txBody>
          <a:bodyPr wrap="square" lIns="0" tIns="0" rIns="0" bIns="0" rtlCol="0" anchor="ctr"/>
          <a:lstStyle/>
          <a:p>
            <a:pPr algn="r" indent="0" marL="0">
              <a:buNone/>
            </a:pPr>
            <a:r>
              <a:rPr lang="en-US" sz="780" dirty="0">
                <a:solidFill>
                  <a:srgbClr val="8B9189"/>
                </a:solidFill>
                <a:latin typeface="Meiryo" pitchFamily="34" charset="0"/>
                <a:ea typeface="Meiryo" pitchFamily="34" charset="-122"/>
                <a:cs typeface="Meiryo" pitchFamily="34" charset="-120"/>
              </a:rPr>
              <a:t>サイン、撮影、会話。</a:t>
            </a:r>
            <a:endParaRPr lang="en-US" sz="780" dirty="0"/>
          </a:p>
        </p:txBody>
      </p:sp>
      <p:sp>
        <p:nvSpPr>
          <p:cNvPr id="30" name="Shape 27"/>
          <p:cNvSpPr/>
          <p:nvPr/>
        </p:nvSpPr>
        <p:spPr>
          <a:xfrm>
            <a:off x="5472684" y="4462272"/>
            <a:ext cx="4649724" cy="5486"/>
          </a:xfrm>
          <a:prstGeom prst="rect">
            <a:avLst/>
          </a:prstGeom>
          <a:solidFill>
            <a:srgbClr val="ECE6D8"/>
          </a:solidFill>
          <a:ln/>
        </p:spPr>
      </p:sp>
      <p:sp>
        <p:nvSpPr>
          <p:cNvPr id="31" name="Text 28"/>
          <p:cNvSpPr/>
          <p:nvPr/>
        </p:nvSpPr>
        <p:spPr>
          <a:xfrm>
            <a:off x="5472684" y="4517136"/>
            <a:ext cx="2417856" cy="201168"/>
          </a:xfrm>
          <a:prstGeom prst="rect">
            <a:avLst/>
          </a:prstGeom>
          <a:noFill/>
          <a:ln/>
        </p:spPr>
        <p:txBody>
          <a:bodyPr wrap="square" lIns="0" tIns="0" rIns="0" bIns="0" rtlCol="0" anchor="ctr"/>
          <a:lstStyle/>
          <a:p>
            <a:pPr indent="0" marL="0">
              <a:buNone/>
            </a:pPr>
            <a:r>
              <a:rPr lang="en-US" sz="880" b="1" dirty="0">
                <a:solidFill>
                  <a:srgbClr val="16211A"/>
                </a:solidFill>
                <a:latin typeface="Meiryo" pitchFamily="34" charset="0"/>
                <a:ea typeface="Meiryo" pitchFamily="34" charset="-122"/>
                <a:cs typeface="Meiryo" pitchFamily="34" charset="-120"/>
              </a:rPr>
              <a:t>購入者との交流</a:t>
            </a:r>
            <a:endParaRPr lang="en-US" sz="880" dirty="0"/>
          </a:p>
        </p:txBody>
      </p:sp>
      <p:sp>
        <p:nvSpPr>
          <p:cNvPr id="32" name="Text 29"/>
          <p:cNvSpPr/>
          <p:nvPr/>
        </p:nvSpPr>
        <p:spPr>
          <a:xfrm>
            <a:off x="7890540" y="4517136"/>
            <a:ext cx="2231868" cy="201168"/>
          </a:xfrm>
          <a:prstGeom prst="rect">
            <a:avLst/>
          </a:prstGeom>
          <a:noFill/>
          <a:ln/>
        </p:spPr>
        <p:txBody>
          <a:bodyPr wrap="square" lIns="0" tIns="0" rIns="0" bIns="0" rtlCol="0" anchor="ctr"/>
          <a:lstStyle/>
          <a:p>
            <a:pPr algn="r" indent="0" marL="0">
              <a:buNone/>
            </a:pPr>
            <a:r>
              <a:rPr lang="en-US" sz="780" dirty="0">
                <a:solidFill>
                  <a:srgbClr val="8B9189"/>
                </a:solidFill>
                <a:latin typeface="Meiryo" pitchFamily="34" charset="0"/>
                <a:ea typeface="Meiryo" pitchFamily="34" charset="-122"/>
                <a:cs typeface="Meiryo" pitchFamily="34" charset="-120"/>
              </a:rPr>
              <a:t>同じ一足を選んだ人と話す。</a:t>
            </a:r>
            <a:endParaRPr lang="en-US" sz="780" dirty="0"/>
          </a:p>
        </p:txBody>
      </p:sp>
      <p:sp>
        <p:nvSpPr>
          <p:cNvPr id="33" name="Shape 30"/>
          <p:cNvSpPr/>
          <p:nvPr/>
        </p:nvSpPr>
        <p:spPr>
          <a:xfrm>
            <a:off x="5472684" y="4718304"/>
            <a:ext cx="4649724" cy="5486"/>
          </a:xfrm>
          <a:prstGeom prst="rect">
            <a:avLst/>
          </a:prstGeom>
          <a:solidFill>
            <a:srgbClr val="ECE6D8"/>
          </a:solidFill>
          <a:ln/>
        </p:spPr>
      </p:sp>
      <p:sp>
        <p:nvSpPr>
          <p:cNvPr id="34" name="Text 31"/>
          <p:cNvSpPr/>
          <p:nvPr/>
        </p:nvSpPr>
        <p:spPr>
          <a:xfrm>
            <a:off x="5472684" y="4773168"/>
            <a:ext cx="2417856" cy="201168"/>
          </a:xfrm>
          <a:prstGeom prst="rect">
            <a:avLst/>
          </a:prstGeom>
          <a:noFill/>
          <a:ln/>
        </p:spPr>
        <p:txBody>
          <a:bodyPr wrap="square" lIns="0" tIns="0" rIns="0" bIns="0" rtlCol="0" anchor="ctr"/>
          <a:lstStyle/>
          <a:p>
            <a:pPr indent="0" marL="0">
              <a:buNone/>
            </a:pPr>
            <a:r>
              <a:rPr lang="en-US" sz="880" b="1" dirty="0">
                <a:solidFill>
                  <a:srgbClr val="16211A"/>
                </a:solidFill>
                <a:latin typeface="Meiryo" pitchFamily="34" charset="0"/>
                <a:ea typeface="Meiryo" pitchFamily="34" charset="-122"/>
                <a:cs typeface="Meiryo" pitchFamily="34" charset="-120"/>
              </a:rPr>
              <a:t>SNS 撮影</a:t>
            </a:r>
            <a:endParaRPr lang="en-US" sz="880" dirty="0"/>
          </a:p>
        </p:txBody>
      </p:sp>
      <p:sp>
        <p:nvSpPr>
          <p:cNvPr id="35" name="Text 32"/>
          <p:cNvSpPr/>
          <p:nvPr/>
        </p:nvSpPr>
        <p:spPr>
          <a:xfrm>
            <a:off x="7890540" y="4773168"/>
            <a:ext cx="2231868" cy="201168"/>
          </a:xfrm>
          <a:prstGeom prst="rect">
            <a:avLst/>
          </a:prstGeom>
          <a:noFill/>
          <a:ln/>
        </p:spPr>
        <p:txBody>
          <a:bodyPr wrap="square" lIns="0" tIns="0" rIns="0" bIns="0" rtlCol="0" anchor="ctr"/>
          <a:lstStyle/>
          <a:p>
            <a:pPr algn="r" indent="0" marL="0">
              <a:buNone/>
            </a:pPr>
            <a:r>
              <a:rPr lang="en-US" sz="780" dirty="0">
                <a:solidFill>
                  <a:srgbClr val="8B9189"/>
                </a:solidFill>
                <a:latin typeface="Meiryo" pitchFamily="34" charset="0"/>
                <a:ea typeface="Meiryo" pitchFamily="34" charset="-122"/>
                <a:cs typeface="Meiryo" pitchFamily="34" charset="-120"/>
              </a:rPr>
              <a:t>買ったその場で、その日の一枚を。</a:t>
            </a:r>
            <a:endParaRPr lang="en-US" sz="780" dirty="0"/>
          </a:p>
        </p:txBody>
      </p:sp>
      <p:sp>
        <p:nvSpPr>
          <p:cNvPr id="36" name="Shape 33"/>
          <p:cNvSpPr/>
          <p:nvPr/>
        </p:nvSpPr>
        <p:spPr>
          <a:xfrm>
            <a:off x="5472684" y="4974336"/>
            <a:ext cx="4649724" cy="5486"/>
          </a:xfrm>
          <a:prstGeom prst="rect">
            <a:avLst/>
          </a:prstGeom>
          <a:solidFill>
            <a:srgbClr val="ECE6D8"/>
          </a:solidFill>
          <a:ln/>
        </p:spPr>
      </p:sp>
      <p:sp>
        <p:nvSpPr>
          <p:cNvPr id="37" name="Text 34"/>
          <p:cNvSpPr/>
          <p:nvPr/>
        </p:nvSpPr>
        <p:spPr>
          <a:xfrm>
            <a:off x="5472684" y="5029200"/>
            <a:ext cx="2417856" cy="201168"/>
          </a:xfrm>
          <a:prstGeom prst="rect">
            <a:avLst/>
          </a:prstGeom>
          <a:noFill/>
          <a:ln/>
        </p:spPr>
        <p:txBody>
          <a:bodyPr wrap="square" lIns="0" tIns="0" rIns="0" bIns="0" rtlCol="0" anchor="ctr"/>
          <a:lstStyle/>
          <a:p>
            <a:pPr indent="0" marL="0">
              <a:buNone/>
            </a:pPr>
            <a:r>
              <a:rPr lang="en-US" sz="880" b="1" dirty="0">
                <a:solidFill>
                  <a:srgbClr val="16211A"/>
                </a:solidFill>
                <a:latin typeface="Meiryo" pitchFamily="34" charset="0"/>
                <a:ea typeface="Meiryo" pitchFamily="34" charset="-122"/>
                <a:cs typeface="Meiryo" pitchFamily="34" charset="-120"/>
              </a:rPr>
              <a:t>販売促進</a:t>
            </a:r>
            <a:endParaRPr lang="en-US" sz="880" dirty="0"/>
          </a:p>
        </p:txBody>
      </p:sp>
      <p:sp>
        <p:nvSpPr>
          <p:cNvPr id="38" name="Text 35"/>
          <p:cNvSpPr/>
          <p:nvPr/>
        </p:nvSpPr>
        <p:spPr>
          <a:xfrm>
            <a:off x="7890540" y="5029200"/>
            <a:ext cx="2231868" cy="201168"/>
          </a:xfrm>
          <a:prstGeom prst="rect">
            <a:avLst/>
          </a:prstGeom>
          <a:noFill/>
          <a:ln/>
        </p:spPr>
        <p:txBody>
          <a:bodyPr wrap="square" lIns="0" tIns="0" rIns="0" bIns="0" rtlCol="0" anchor="ctr"/>
          <a:lstStyle/>
          <a:p>
            <a:pPr algn="r" indent="0" marL="0">
              <a:buNone/>
            </a:pPr>
            <a:r>
              <a:rPr lang="en-US" sz="780" dirty="0">
                <a:solidFill>
                  <a:srgbClr val="8B9189"/>
                </a:solidFill>
                <a:latin typeface="Meiryo" pitchFamily="34" charset="0"/>
                <a:ea typeface="Meiryo" pitchFamily="34" charset="-122"/>
                <a:cs typeface="Meiryo" pitchFamily="34" charset="-120"/>
              </a:rPr>
              <a:t>夜の Kinetics への送り出しまで含める。</a:t>
            </a:r>
            <a:endParaRPr lang="en-US" sz="780" dirty="0"/>
          </a:p>
        </p:txBody>
      </p:sp>
      <p:sp>
        <p:nvSpPr>
          <p:cNvPr id="39" name="Shape 36"/>
          <p:cNvSpPr/>
          <p:nvPr/>
        </p:nvSpPr>
        <p:spPr>
          <a:xfrm>
            <a:off x="5472684" y="5230368"/>
            <a:ext cx="4649724" cy="5486"/>
          </a:xfrm>
          <a:prstGeom prst="rect">
            <a:avLst/>
          </a:prstGeom>
          <a:solidFill>
            <a:srgbClr val="ECE6D8"/>
          </a:solidFill>
          <a:ln/>
        </p:spPr>
      </p:sp>
      <p:sp>
        <p:nvSpPr>
          <p:cNvPr id="40" name="Shape 37"/>
          <p:cNvSpPr/>
          <p:nvPr/>
        </p:nvSpPr>
        <p:spPr>
          <a:xfrm>
            <a:off x="566928" y="5376672"/>
            <a:ext cx="32004" cy="415290"/>
          </a:xfrm>
          <a:prstGeom prst="rect">
            <a:avLst/>
          </a:prstGeom>
          <a:solidFill>
            <a:srgbClr val="D8CFB6"/>
          </a:solidFill>
          <a:ln/>
        </p:spPr>
      </p:sp>
      <p:sp>
        <p:nvSpPr>
          <p:cNvPr id="41" name="Text 38"/>
          <p:cNvSpPr/>
          <p:nvPr/>
        </p:nvSpPr>
        <p:spPr>
          <a:xfrm>
            <a:off x="685800" y="5376672"/>
            <a:ext cx="9409176" cy="415290"/>
          </a:xfrm>
          <a:prstGeom prst="rect">
            <a:avLst/>
          </a:prstGeom>
          <a:noFill/>
          <a:ln/>
        </p:spPr>
        <p:txBody>
          <a:bodyPr wrap="square" lIns="0" tIns="0" rIns="0" bIns="0" rtlCol="0" anchor="t"/>
          <a:lstStyle/>
          <a:p>
            <a:pPr indent="0" marL="0">
              <a:lnSpc>
                <a:spcPct val="120000"/>
              </a:lnSpc>
              <a:buNone/>
            </a:pPr>
            <a:r>
              <a:rPr lang="en-US" sz="850" b="1" dirty="0">
                <a:solidFill>
                  <a:srgbClr val="000000"/>
                </a:solidFill>
                <a:latin typeface="Meiryo" pitchFamily="34" charset="0"/>
                <a:ea typeface="Meiryo" pitchFamily="34" charset="-122"/>
                <a:cs typeface="Meiryo" pitchFamily="34" charset="-120"/>
              </a:rPr>
              <a:t>13:00–16:30 は夜の 18:00 開始から逆算した弊社案です。</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住所・営業時間・什器の使用条件・当日の入荷数は未確定です。</a:t>
            </a:r>
            <a:pPr indent="0" marL="0">
              <a:lnSpc>
                <a:spcPct val="120000"/>
              </a:lnSpc>
              <a:buNone/>
            </a:pPr>
            <a:r>
              <a:rPr lang="en-US" sz="850" b="1" dirty="0">
                <a:solidFill>
                  <a:srgbClr val="2F7A4B"/>
                </a:solidFill>
                <a:latin typeface="Meiryo" pitchFamily="34" charset="0"/>
                <a:ea typeface="Meiryo" pitchFamily="34" charset="-122"/>
                <a:cs typeface="Meiryo" pitchFamily="34" charset="-120"/>
              </a:rPr>
              <a:t>［要確認］</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販売方法（整理券／抽選／先着）が決まると、待機列の設計と告知文が確定します。 </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E2B20"/>
        </a:solidFill>
      </p:bgPr>
    </p:bg>
    <p:spTree>
      <p:nvGrpSpPr>
        <p:cNvPr id="1" name=""/>
        <p:cNvGrpSpPr/>
        <p:nvPr/>
      </p:nvGrpSpPr>
      <p:grpSpPr>
        <a:xfrm>
          <a:off x="0" y="0"/>
          <a:ext cx="0" cy="0"/>
          <a:chOff x="0" y="0"/>
          <a:chExt cx="0" cy="0"/>
        </a:xfrm>
      </p:grpSpPr>
      <p:sp>
        <p:nvSpPr>
          <p:cNvPr id="2" name="Text 0"/>
          <p:cNvSpPr/>
          <p:nvPr/>
        </p:nvSpPr>
        <p:spPr>
          <a:xfrm>
            <a:off x="566928" y="475488"/>
            <a:ext cx="310896" cy="201168"/>
          </a:xfrm>
          <a:prstGeom prst="rect">
            <a:avLst/>
          </a:prstGeom>
          <a:noFill/>
          <a:ln/>
        </p:spPr>
        <p:txBody>
          <a:bodyPr wrap="square" lIns="0" tIns="0" rIns="0" bIns="0" rtlCol="0" anchor="ctr"/>
          <a:lstStyle/>
          <a:p>
            <a:pPr indent="0" marL="0">
              <a:buNone/>
            </a:pPr>
            <a:r>
              <a:rPr lang="en-US" sz="900" b="1" dirty="0">
                <a:solidFill>
                  <a:srgbClr val="E6DCC1"/>
                </a:solidFill>
                <a:latin typeface="Arial" pitchFamily="34" charset="0"/>
                <a:ea typeface="Arial" pitchFamily="34" charset="-122"/>
                <a:cs typeface="Arial" pitchFamily="34" charset="-120"/>
              </a:rPr>
              <a:t>07</a:t>
            </a:r>
            <a:endParaRPr lang="en-US" sz="900" dirty="0"/>
          </a:p>
        </p:txBody>
      </p:sp>
      <p:sp>
        <p:nvSpPr>
          <p:cNvPr id="3" name="Text 1"/>
          <p:cNvSpPr/>
          <p:nvPr/>
        </p:nvSpPr>
        <p:spPr>
          <a:xfrm>
            <a:off x="932688" y="402336"/>
            <a:ext cx="2359152" cy="292608"/>
          </a:xfrm>
          <a:prstGeom prst="rect">
            <a:avLst/>
          </a:prstGeom>
          <a:noFill/>
          <a:ln/>
        </p:spPr>
        <p:txBody>
          <a:bodyPr wrap="square" lIns="0" tIns="0" rIns="0" bIns="0" rtlCol="0" anchor="ctr"/>
          <a:lstStyle/>
          <a:p>
            <a:pPr indent="0" marL="0">
              <a:buNone/>
            </a:pPr>
            <a:r>
              <a:rPr lang="en-US" sz="1600" dirty="0">
                <a:solidFill>
                  <a:srgbClr val="F2F0E8"/>
                </a:solidFill>
                <a:latin typeface="Arial Black" pitchFamily="34" charset="0"/>
                <a:ea typeface="Arial Black" pitchFamily="34" charset="-122"/>
                <a:cs typeface="Arial Black" pitchFamily="34" charset="-120"/>
              </a:rPr>
              <a:t>VENUE — NIGHT</a:t>
            </a:r>
            <a:endParaRPr lang="en-US" sz="1600" dirty="0"/>
          </a:p>
        </p:txBody>
      </p:sp>
      <p:sp>
        <p:nvSpPr>
          <p:cNvPr id="4" name="Text 2"/>
          <p:cNvSpPr/>
          <p:nvPr/>
        </p:nvSpPr>
        <p:spPr>
          <a:xfrm>
            <a:off x="3291840" y="475488"/>
            <a:ext cx="4206240" cy="219456"/>
          </a:xfrm>
          <a:prstGeom prst="rect">
            <a:avLst/>
          </a:prstGeom>
          <a:noFill/>
          <a:ln/>
        </p:spPr>
        <p:txBody>
          <a:bodyPr wrap="square" lIns="0" tIns="0" rIns="0" bIns="0" rtlCol="0" anchor="ctr"/>
          <a:lstStyle/>
          <a:p>
            <a:pPr indent="0" marL="0">
              <a:buNone/>
            </a:pPr>
            <a:r>
              <a:rPr lang="en-US" sz="950" dirty="0">
                <a:solidFill>
                  <a:srgbClr val="A9B3A9"/>
                </a:solidFill>
                <a:latin typeface="Meiryo" pitchFamily="34" charset="0"/>
                <a:ea typeface="Meiryo" pitchFamily="34" charset="-122"/>
                <a:cs typeface="Meiryo" pitchFamily="34" charset="-120"/>
              </a:rPr>
              <a:t>Kinetics 原宿 B1F ／ 体験する場所</a:t>
            </a:r>
            <a:endParaRPr lang="en-US" sz="950" dirty="0"/>
          </a:p>
        </p:txBody>
      </p:sp>
      <p:sp>
        <p:nvSpPr>
          <p:cNvPr id="5" name="Text 3"/>
          <p:cNvSpPr/>
          <p:nvPr/>
        </p:nvSpPr>
        <p:spPr>
          <a:xfrm>
            <a:off x="6830568" y="475488"/>
            <a:ext cx="3291840" cy="201168"/>
          </a:xfrm>
          <a:prstGeom prst="rect">
            <a:avLst/>
          </a:prstGeom>
          <a:noFill/>
          <a:ln/>
        </p:spPr>
        <p:txBody>
          <a:bodyPr wrap="square" lIns="0" tIns="0" rIns="0" bIns="0" rtlCol="0" anchor="ctr"/>
          <a:lstStyle/>
          <a:p>
            <a:pPr algn="r" indent="0" marL="0">
              <a:buNone/>
            </a:pPr>
            <a:r>
              <a:rPr lang="en-US" sz="800" b="1" spc="200" kern="0" dirty="0">
                <a:solidFill>
                  <a:srgbClr val="6B7A6D"/>
                </a:solidFill>
                <a:latin typeface="Arial" pitchFamily="34" charset="0"/>
                <a:ea typeface="Arial" pitchFamily="34" charset="-122"/>
                <a:cs typeface="Arial" pitchFamily="34" charset="-120"/>
              </a:rPr>
              <a:t>EXPERIENCE</a:t>
            </a:r>
            <a:endParaRPr lang="en-US" sz="800" dirty="0"/>
          </a:p>
        </p:txBody>
      </p:sp>
      <p:sp>
        <p:nvSpPr>
          <p:cNvPr id="6" name="Shape 4"/>
          <p:cNvSpPr/>
          <p:nvPr/>
        </p:nvSpPr>
        <p:spPr>
          <a:xfrm>
            <a:off x="566928" y="749808"/>
            <a:ext cx="9555480" cy="16459"/>
          </a:xfrm>
          <a:prstGeom prst="rect">
            <a:avLst/>
          </a:prstGeom>
          <a:solidFill>
            <a:srgbClr val="F2F0E8"/>
          </a:solidFill>
          <a:ln/>
        </p:spPr>
      </p:sp>
      <p:sp>
        <p:nvSpPr>
          <p:cNvPr id="7" name="Text 5"/>
          <p:cNvSpPr/>
          <p:nvPr/>
        </p:nvSpPr>
        <p:spPr>
          <a:xfrm>
            <a:off x="9482328" y="7159752"/>
            <a:ext cx="640080" cy="182880"/>
          </a:xfrm>
          <a:prstGeom prst="rect">
            <a:avLst/>
          </a:prstGeom>
          <a:noFill/>
          <a:ln/>
        </p:spPr>
        <p:txBody>
          <a:bodyPr wrap="square" lIns="0" tIns="0" rIns="0" bIns="0" rtlCol="0" anchor="ctr"/>
          <a:lstStyle/>
          <a:p>
            <a:pPr algn="r" indent="0" marL="0">
              <a:buNone/>
            </a:pPr>
            <a:r>
              <a:rPr lang="en-US" sz="800" b="1" spc="200" kern="0" dirty="0">
                <a:solidFill>
                  <a:srgbClr val="6B7A6D"/>
                </a:solidFill>
                <a:latin typeface="Arial" pitchFamily="34" charset="0"/>
                <a:ea typeface="Arial" pitchFamily="34" charset="-122"/>
                <a:cs typeface="Arial" pitchFamily="34" charset="-120"/>
              </a:rPr>
              <a:t>08</a:t>
            </a:r>
            <a:endParaRPr lang="en-US" sz="800" dirty="0"/>
          </a:p>
        </p:txBody>
      </p:sp>
      <p:sp>
        <p:nvSpPr>
          <p:cNvPr id="8" name="Text 6"/>
          <p:cNvSpPr/>
          <p:nvPr/>
        </p:nvSpPr>
        <p:spPr>
          <a:xfrm>
            <a:off x="566928" y="950976"/>
            <a:ext cx="4649724" cy="233172"/>
          </a:xfrm>
          <a:prstGeom prst="rect">
            <a:avLst/>
          </a:prstGeom>
          <a:noFill/>
          <a:ln/>
        </p:spPr>
        <p:txBody>
          <a:bodyPr wrap="square" lIns="0" tIns="0" rIns="0" bIns="0" rtlCol="0" anchor="ctr"/>
          <a:lstStyle/>
          <a:p>
            <a:pPr indent="0" marL="0">
              <a:lnSpc>
                <a:spcPct val="90000"/>
              </a:lnSpc>
              <a:buNone/>
            </a:pPr>
            <a:r>
              <a:rPr lang="en-US" sz="1800" dirty="0">
                <a:solidFill>
                  <a:srgbClr val="F2F0E8"/>
                </a:solidFill>
                <a:latin typeface="Arial Black" pitchFamily="34" charset="0"/>
                <a:ea typeface="Arial Black" pitchFamily="34" charset="-122"/>
                <a:cs typeface="Arial Black" pitchFamily="34" charset="-120"/>
              </a:rPr>
              <a:t>KineticsHarajuku B1F</a:t>
            </a:r>
            <a:endParaRPr lang="en-US" sz="1800" dirty="0"/>
          </a:p>
        </p:txBody>
      </p:sp>
      <p:sp>
        <p:nvSpPr>
          <p:cNvPr id="9" name="Text 7"/>
          <p:cNvSpPr/>
          <p:nvPr/>
        </p:nvSpPr>
        <p:spPr>
          <a:xfrm>
            <a:off x="566928" y="1293876"/>
            <a:ext cx="4649724" cy="440436"/>
          </a:xfrm>
          <a:prstGeom prst="rect">
            <a:avLst/>
          </a:prstGeom>
          <a:noFill/>
          <a:ln/>
        </p:spPr>
        <p:txBody>
          <a:bodyPr wrap="square" lIns="0" tIns="0" rIns="0" bIns="0" rtlCol="0" anchor="ctr"/>
          <a:lstStyle/>
          <a:p>
            <a:pPr indent="0" marL="0">
              <a:lnSpc>
                <a:spcPct val="90000"/>
              </a:lnSpc>
              <a:buNone/>
            </a:pPr>
            <a:r>
              <a:rPr lang="en-US" sz="3400" dirty="0">
                <a:solidFill>
                  <a:srgbClr val="F2F0E8"/>
                </a:solidFill>
                <a:latin typeface="Arial Black" pitchFamily="34" charset="0"/>
                <a:ea typeface="Arial Black" pitchFamily="34" charset="-122"/>
                <a:cs typeface="Arial Black" pitchFamily="34" charset="-120"/>
              </a:rPr>
              <a:t>EXPERIENCE</a:t>
            </a:r>
            <a:endParaRPr lang="en-US" sz="3400" dirty="0"/>
          </a:p>
        </p:txBody>
      </p:sp>
      <p:sp>
        <p:nvSpPr>
          <p:cNvPr id="10" name="Text 8"/>
          <p:cNvSpPr/>
          <p:nvPr/>
        </p:nvSpPr>
        <p:spPr>
          <a:xfrm>
            <a:off x="566928" y="1844040"/>
            <a:ext cx="4649724" cy="223520"/>
          </a:xfrm>
          <a:prstGeom prst="rect">
            <a:avLst/>
          </a:prstGeom>
          <a:noFill/>
          <a:ln/>
        </p:spPr>
        <p:txBody>
          <a:bodyPr wrap="square" lIns="0" tIns="0" rIns="0" bIns="0" rtlCol="0" anchor="t"/>
          <a:lstStyle/>
          <a:p>
            <a:pPr indent="0" marL="0">
              <a:lnSpc>
                <a:spcPct val="125000"/>
              </a:lnSpc>
              <a:buNone/>
            </a:pPr>
            <a:r>
              <a:rPr lang="en-US" sz="1100" b="1" dirty="0">
                <a:solidFill>
                  <a:srgbClr val="000000"/>
                </a:solidFill>
                <a:latin typeface="Meiryo" pitchFamily="34" charset="0"/>
                <a:ea typeface="Meiryo" pitchFamily="34" charset="-122"/>
                <a:cs typeface="Meiryo" pitchFamily="34" charset="-120"/>
              </a:rPr>
              <a:t>2FACED をカルチャーとして体験する場所。</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 </a:t>
            </a:r>
            <a:endParaRPr lang="en-US" sz="1100" dirty="0"/>
          </a:p>
        </p:txBody>
      </p:sp>
      <p:sp>
        <p:nvSpPr>
          <p:cNvPr id="11" name="Text 9"/>
          <p:cNvSpPr/>
          <p:nvPr/>
        </p:nvSpPr>
        <p:spPr>
          <a:xfrm>
            <a:off x="566928" y="2159000"/>
            <a:ext cx="4649724" cy="579120"/>
          </a:xfrm>
          <a:prstGeom prst="rect">
            <a:avLst/>
          </a:prstGeom>
          <a:noFill/>
          <a:ln/>
        </p:spPr>
        <p:txBody>
          <a:bodyPr wrap="square" lIns="0" tIns="0" rIns="0" bIns="0" rtlCol="0" anchor="t"/>
          <a:lstStyle/>
          <a:p>
            <a:pPr indent="0" marL="0">
              <a:lnSpc>
                <a:spcPct val="125000"/>
              </a:lnSpc>
              <a:buNone/>
            </a:pPr>
            <a:r>
              <a:rPr lang="en-US" sz="950" dirty="0">
                <a:solidFill>
                  <a:srgbClr val="000000"/>
                </a:solidFill>
                <a:latin typeface="Meiryo" pitchFamily="34" charset="0"/>
                <a:ea typeface="Meiryo" pitchFamily="34" charset="-122"/>
                <a:cs typeface="Meiryo" pitchFamily="34" charset="-120"/>
              </a:rPr>
              <a:t> GroovMix 10th Anniversary の夜に 2FACED が合流します。 B1F のフロアで、フリースタイルバスケット・DJ・MC・ショーケース。 </a:t>
            </a:r>
            <a:pPr indent="0" marL="0">
              <a:lnSpc>
                <a:spcPct val="125000"/>
              </a:lnSpc>
              <a:buNone/>
            </a:pPr>
            <a:r>
              <a:rPr lang="en-US" sz="950" b="1" dirty="0">
                <a:solidFill>
                  <a:srgbClr val="000000"/>
                </a:solidFill>
                <a:latin typeface="Meiryo" pitchFamily="34" charset="0"/>
                <a:ea typeface="Meiryo" pitchFamily="34" charset="-122"/>
                <a:cs typeface="Meiryo" pitchFamily="34" charset="-120"/>
              </a:rPr>
              <a:t>ここでは LOW を中心に見せます。</a:t>
            </a:r>
            <a:pPr indent="0" marL="0">
              <a:lnSpc>
                <a:spcPct val="125000"/>
              </a:lnSpc>
              <a:buNone/>
            </a:pPr>
            <a:r>
              <a:rPr lang="en-US" sz="950" dirty="0">
                <a:solidFill>
                  <a:srgbClr val="000000"/>
                </a:solidFill>
                <a:latin typeface="Meiryo" pitchFamily="34" charset="0"/>
                <a:ea typeface="Meiryo" pitchFamily="34" charset="-122"/>
                <a:cs typeface="Meiryo" pitchFamily="34" charset="-120"/>
              </a:rPr>
              <a:t> 昼に買った一足を履いて、そのまま夜に立てる状態をつくります。 </a:t>
            </a:r>
            <a:endParaRPr lang="en-US" sz="950" dirty="0"/>
          </a:p>
        </p:txBody>
      </p:sp>
      <p:sp>
        <p:nvSpPr>
          <p:cNvPr id="12" name="Shape 10"/>
          <p:cNvSpPr/>
          <p:nvPr/>
        </p:nvSpPr>
        <p:spPr>
          <a:xfrm>
            <a:off x="566928" y="2829560"/>
            <a:ext cx="32004" cy="577215"/>
          </a:xfrm>
          <a:prstGeom prst="rect">
            <a:avLst/>
          </a:prstGeom>
          <a:solidFill>
            <a:srgbClr val="E6DCC1"/>
          </a:solidFill>
          <a:ln/>
        </p:spPr>
      </p:sp>
      <p:sp>
        <p:nvSpPr>
          <p:cNvPr id="13" name="Text 11"/>
          <p:cNvSpPr/>
          <p:nvPr/>
        </p:nvSpPr>
        <p:spPr>
          <a:xfrm>
            <a:off x="685800" y="2829560"/>
            <a:ext cx="4503420" cy="577215"/>
          </a:xfrm>
          <a:prstGeom prst="rect">
            <a:avLst/>
          </a:prstGeom>
          <a:noFill/>
          <a:ln/>
        </p:spPr>
        <p:txBody>
          <a:bodyPr wrap="square" lIns="0" tIns="0" rIns="0" bIns="0" rtlCol="0" anchor="t"/>
          <a:lstStyle/>
          <a:p>
            <a:pPr indent="0" marL="0">
              <a:lnSpc>
                <a:spcPct val="120000"/>
              </a:lnSpc>
              <a:buNone/>
            </a:pPr>
            <a:r>
              <a:rPr lang="en-US" sz="850" b="1" dirty="0">
                <a:solidFill>
                  <a:srgbClr val="000000"/>
                </a:solidFill>
                <a:latin typeface="Meiryo" pitchFamily="34" charset="0"/>
                <a:ea typeface="Meiryo" pitchFamily="34" charset="-122"/>
                <a:cs typeface="Meiryo" pitchFamily="34" charset="-120"/>
              </a:rPr>
              <a:t>開催時間 18:00–20:00 は確定</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（支給の装飾企画案より）。</a:t>
            </a:r>
            <a:pPr indent="0" marL="0">
              <a:lnSpc>
                <a:spcPct val="120000"/>
              </a:lnSpc>
              <a:buNone/>
            </a:pPr>
            <a:endParaRPr lang="en-US" sz="850" dirty="0"/>
          </a:p>
          <a:p>
            <a:pPr indent="0" marL="0">
              <a:lnSpc>
                <a:spcPct val="120000"/>
              </a:lnSpc>
              <a:buNone/>
            </a:pPr>
            <a:r>
              <a:rPr lang="en-US" sz="850" dirty="0">
                <a:solidFill>
                  <a:srgbClr val="000000"/>
                </a:solidFill>
                <a:latin typeface="Meiryo" pitchFamily="34" charset="0"/>
                <a:ea typeface="Meiryo" pitchFamily="34" charset="-122"/>
                <a:cs typeface="Meiryo" pitchFamily="34" charset="-120"/>
              </a:rPr>
              <a:t>イベント本体は </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B1F</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。地上は通常営業のまま、限定装飾で誘導のみを担います（実施範囲 </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P.09</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／設置プラン </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P.16</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a:t>
            </a:r>
            <a:endParaRPr lang="en-US" sz="850" dirty="0"/>
          </a:p>
        </p:txBody>
      </p:sp>
      <p:sp>
        <p:nvSpPr>
          <p:cNvPr id="14" name="Shape 12"/>
          <p:cNvSpPr/>
          <p:nvPr/>
        </p:nvSpPr>
        <p:spPr>
          <a:xfrm>
            <a:off x="566928" y="3498215"/>
            <a:ext cx="1452372" cy="18288"/>
          </a:xfrm>
          <a:prstGeom prst="rect">
            <a:avLst/>
          </a:prstGeom>
          <a:solidFill>
            <a:srgbClr val="F2F0E8"/>
          </a:solidFill>
          <a:ln/>
        </p:spPr>
      </p:sp>
      <p:sp>
        <p:nvSpPr>
          <p:cNvPr id="15" name="Text 13"/>
          <p:cNvSpPr/>
          <p:nvPr/>
        </p:nvSpPr>
        <p:spPr>
          <a:xfrm>
            <a:off x="566928" y="3571367"/>
            <a:ext cx="1452372" cy="146304"/>
          </a:xfrm>
          <a:prstGeom prst="rect">
            <a:avLst/>
          </a:prstGeom>
          <a:noFill/>
          <a:ln/>
        </p:spPr>
        <p:txBody>
          <a:bodyPr wrap="square" lIns="0" tIns="0" rIns="0" bIns="0" rtlCol="0" anchor="ctr"/>
          <a:lstStyle/>
          <a:p>
            <a:pPr indent="0" marL="0">
              <a:buNone/>
            </a:pPr>
            <a:r>
              <a:rPr lang="en-US" sz="750" b="1" spc="120" kern="0" dirty="0">
                <a:solidFill>
                  <a:srgbClr val="E6DCC1"/>
                </a:solidFill>
                <a:latin typeface="Arial" pitchFamily="34" charset="0"/>
                <a:ea typeface="Arial" pitchFamily="34" charset="-122"/>
                <a:cs typeface="Arial" pitchFamily="34" charset="-120"/>
              </a:rPr>
              <a:t>DATE</a:t>
            </a:r>
            <a:endParaRPr lang="en-US" sz="750" dirty="0"/>
          </a:p>
        </p:txBody>
      </p:sp>
      <p:sp>
        <p:nvSpPr>
          <p:cNvPr id="16" name="Text 14"/>
          <p:cNvSpPr/>
          <p:nvPr/>
        </p:nvSpPr>
        <p:spPr>
          <a:xfrm>
            <a:off x="566928" y="3754247"/>
            <a:ext cx="1452372" cy="160020"/>
          </a:xfrm>
          <a:prstGeom prst="rect">
            <a:avLst/>
          </a:prstGeom>
          <a:noFill/>
          <a:ln/>
        </p:spPr>
        <p:txBody>
          <a:bodyPr wrap="square" lIns="0" tIns="0" rIns="0" bIns="0" rtlCol="0" anchor="ctr"/>
          <a:lstStyle/>
          <a:p>
            <a:pPr indent="0" marL="0">
              <a:lnSpc>
                <a:spcPct val="100000"/>
              </a:lnSpc>
              <a:buNone/>
            </a:pPr>
            <a:r>
              <a:rPr lang="en-US" sz="1050" b="1" dirty="0">
                <a:solidFill>
                  <a:srgbClr val="F2F0E8"/>
                </a:solidFill>
                <a:latin typeface="Meiryo" pitchFamily="34" charset="0"/>
                <a:ea typeface="Meiryo" pitchFamily="34" charset="-122"/>
                <a:cs typeface="Meiryo" pitchFamily="34" charset="-120"/>
              </a:rPr>
              <a:t>09.11 FRI</a:t>
            </a:r>
            <a:endParaRPr lang="en-US" sz="1050" dirty="0"/>
          </a:p>
        </p:txBody>
      </p:sp>
      <p:sp>
        <p:nvSpPr>
          <p:cNvPr id="17" name="Shape 15"/>
          <p:cNvSpPr/>
          <p:nvPr/>
        </p:nvSpPr>
        <p:spPr>
          <a:xfrm>
            <a:off x="2165604" y="3498215"/>
            <a:ext cx="1452372" cy="18288"/>
          </a:xfrm>
          <a:prstGeom prst="rect">
            <a:avLst/>
          </a:prstGeom>
          <a:solidFill>
            <a:srgbClr val="F2F0E8"/>
          </a:solidFill>
          <a:ln/>
        </p:spPr>
      </p:sp>
      <p:sp>
        <p:nvSpPr>
          <p:cNvPr id="18" name="Text 16"/>
          <p:cNvSpPr/>
          <p:nvPr/>
        </p:nvSpPr>
        <p:spPr>
          <a:xfrm>
            <a:off x="2165604" y="3571367"/>
            <a:ext cx="1452372" cy="146304"/>
          </a:xfrm>
          <a:prstGeom prst="rect">
            <a:avLst/>
          </a:prstGeom>
          <a:noFill/>
          <a:ln/>
        </p:spPr>
        <p:txBody>
          <a:bodyPr wrap="square" lIns="0" tIns="0" rIns="0" bIns="0" rtlCol="0" anchor="ctr"/>
          <a:lstStyle/>
          <a:p>
            <a:pPr indent="0" marL="0">
              <a:buNone/>
            </a:pPr>
            <a:r>
              <a:rPr lang="en-US" sz="750" b="1" spc="120" kern="0" dirty="0">
                <a:solidFill>
                  <a:srgbClr val="E6DCC1"/>
                </a:solidFill>
                <a:latin typeface="Arial" pitchFamily="34" charset="0"/>
                <a:ea typeface="Arial" pitchFamily="34" charset="-122"/>
                <a:cs typeface="Arial" pitchFamily="34" charset="-120"/>
              </a:rPr>
              <a:t>TIME</a:t>
            </a:r>
            <a:endParaRPr lang="en-US" sz="750" dirty="0"/>
          </a:p>
        </p:txBody>
      </p:sp>
      <p:sp>
        <p:nvSpPr>
          <p:cNvPr id="19" name="Text 17"/>
          <p:cNvSpPr/>
          <p:nvPr/>
        </p:nvSpPr>
        <p:spPr>
          <a:xfrm>
            <a:off x="2165604" y="3754247"/>
            <a:ext cx="1452372" cy="160020"/>
          </a:xfrm>
          <a:prstGeom prst="rect">
            <a:avLst/>
          </a:prstGeom>
          <a:noFill/>
          <a:ln/>
        </p:spPr>
        <p:txBody>
          <a:bodyPr wrap="square" lIns="0" tIns="0" rIns="0" bIns="0" rtlCol="0" anchor="ctr"/>
          <a:lstStyle/>
          <a:p>
            <a:pPr indent="0" marL="0">
              <a:lnSpc>
                <a:spcPct val="100000"/>
              </a:lnSpc>
              <a:buNone/>
            </a:pPr>
            <a:r>
              <a:rPr lang="en-US" sz="1050" b="1" dirty="0">
                <a:solidFill>
                  <a:srgbClr val="F2F0E8"/>
                </a:solidFill>
                <a:latin typeface="Meiryo" pitchFamily="34" charset="0"/>
                <a:ea typeface="Meiryo" pitchFamily="34" charset="-122"/>
                <a:cs typeface="Meiryo" pitchFamily="34" charset="-120"/>
              </a:rPr>
              <a:t>18:00 – 20:00</a:t>
            </a:r>
            <a:endParaRPr lang="en-US" sz="1050" dirty="0"/>
          </a:p>
        </p:txBody>
      </p:sp>
      <p:sp>
        <p:nvSpPr>
          <p:cNvPr id="20" name="Shape 18"/>
          <p:cNvSpPr/>
          <p:nvPr/>
        </p:nvSpPr>
        <p:spPr>
          <a:xfrm>
            <a:off x="3764280" y="3498215"/>
            <a:ext cx="1452372" cy="18288"/>
          </a:xfrm>
          <a:prstGeom prst="rect">
            <a:avLst/>
          </a:prstGeom>
          <a:solidFill>
            <a:srgbClr val="F2F0E8"/>
          </a:solidFill>
          <a:ln/>
        </p:spPr>
      </p:sp>
      <p:sp>
        <p:nvSpPr>
          <p:cNvPr id="21" name="Text 19"/>
          <p:cNvSpPr/>
          <p:nvPr/>
        </p:nvSpPr>
        <p:spPr>
          <a:xfrm>
            <a:off x="3764280" y="3571367"/>
            <a:ext cx="1452372" cy="146304"/>
          </a:xfrm>
          <a:prstGeom prst="rect">
            <a:avLst/>
          </a:prstGeom>
          <a:noFill/>
          <a:ln/>
        </p:spPr>
        <p:txBody>
          <a:bodyPr wrap="square" lIns="0" tIns="0" rIns="0" bIns="0" rtlCol="0" anchor="ctr"/>
          <a:lstStyle/>
          <a:p>
            <a:pPr indent="0" marL="0">
              <a:buNone/>
            </a:pPr>
            <a:r>
              <a:rPr lang="en-US" sz="750" b="1" spc="120" kern="0" dirty="0">
                <a:solidFill>
                  <a:srgbClr val="E6DCC1"/>
                </a:solidFill>
                <a:latin typeface="Arial" pitchFamily="34" charset="0"/>
                <a:ea typeface="Arial" pitchFamily="34" charset="-122"/>
                <a:cs typeface="Arial" pitchFamily="34" charset="-120"/>
              </a:rPr>
              <a:t>FLOOR</a:t>
            </a:r>
            <a:endParaRPr lang="en-US" sz="750" dirty="0"/>
          </a:p>
        </p:txBody>
      </p:sp>
      <p:sp>
        <p:nvSpPr>
          <p:cNvPr id="22" name="Text 20"/>
          <p:cNvSpPr/>
          <p:nvPr/>
        </p:nvSpPr>
        <p:spPr>
          <a:xfrm>
            <a:off x="3764280" y="3754247"/>
            <a:ext cx="1452372" cy="160020"/>
          </a:xfrm>
          <a:prstGeom prst="rect">
            <a:avLst/>
          </a:prstGeom>
          <a:noFill/>
          <a:ln/>
        </p:spPr>
        <p:txBody>
          <a:bodyPr wrap="square" lIns="0" tIns="0" rIns="0" bIns="0" rtlCol="0" anchor="ctr"/>
          <a:lstStyle/>
          <a:p>
            <a:pPr indent="0" marL="0">
              <a:lnSpc>
                <a:spcPct val="100000"/>
              </a:lnSpc>
              <a:buNone/>
            </a:pPr>
            <a:r>
              <a:rPr lang="en-US" sz="1050" b="1" dirty="0">
                <a:solidFill>
                  <a:srgbClr val="F2F0E8"/>
                </a:solidFill>
                <a:latin typeface="Meiryo" pitchFamily="34" charset="0"/>
                <a:ea typeface="Meiryo" pitchFamily="34" charset="-122"/>
                <a:cs typeface="Meiryo" pitchFamily="34" charset="-120"/>
              </a:rPr>
              <a:t>B1F（PLAN A）要確認</a:t>
            </a:r>
            <a:endParaRPr lang="en-US" sz="1050" dirty="0"/>
          </a:p>
        </p:txBody>
      </p:sp>
      <p:pic>
        <p:nvPicPr>
          <p:cNvPr id="23" name="Image 0" descr="/Users/ikki/claudeproject/2faced-launch-day-v2/assets/img/plan-b1f-260704-02.png">    </p:cNvPr>
          <p:cNvPicPr>
            <a:picLocks noChangeAspect="1"/>
          </p:cNvPicPr>
          <p:nvPr/>
        </p:nvPicPr>
        <p:blipFill>
          <a:blip r:embed="rId1"/>
          <a:srcRect l="0" r="0" t="0" b="0"/>
          <a:stretch/>
        </p:blipFill>
        <p:spPr>
          <a:xfrm>
            <a:off x="5472684" y="950976"/>
            <a:ext cx="4649724" cy="2651760"/>
          </a:xfrm>
          <a:prstGeom prst="rect">
            <a:avLst/>
          </a:prstGeom>
        </p:spPr>
      </p:pic>
      <p:sp>
        <p:nvSpPr>
          <p:cNvPr id="24" name="Text 21"/>
          <p:cNvSpPr/>
          <p:nvPr/>
        </p:nvSpPr>
        <p:spPr>
          <a:xfrm>
            <a:off x="5472684" y="3401568"/>
            <a:ext cx="3719779" cy="182880"/>
          </a:xfrm>
          <a:prstGeom prst="rect">
            <a:avLst/>
          </a:prstGeom>
          <a:solidFill>
            <a:srgbClr val="1E2B20"/>
          </a:solidFill>
          <a:ln/>
        </p:spPr>
        <p:txBody>
          <a:bodyPr wrap="square" lIns="25400" tIns="25400" rIns="25400" bIns="25400" rtlCol="0" anchor="ctr"/>
          <a:lstStyle/>
          <a:p>
            <a:pPr indent="0" marL="0">
              <a:buNone/>
            </a:pPr>
            <a:r>
              <a:rPr lang="en-US" sz="680" b="1" dirty="0">
                <a:solidFill>
                  <a:srgbClr val="FFFFFF"/>
                </a:solidFill>
                <a:latin typeface="Arial" pitchFamily="34" charset="0"/>
                <a:ea typeface="Arial" pitchFamily="34" charset="-122"/>
                <a:cs typeface="Arial" pitchFamily="34" charset="-120"/>
              </a:rPr>
              <a:t>B1F Floor Plan</a:t>
            </a:r>
            <a:endParaRPr lang="en-US" sz="680" dirty="0"/>
          </a:p>
        </p:txBody>
      </p:sp>
      <p:sp>
        <p:nvSpPr>
          <p:cNvPr id="25" name="Text 22"/>
          <p:cNvSpPr/>
          <p:nvPr/>
        </p:nvSpPr>
        <p:spPr>
          <a:xfrm>
            <a:off x="5472684" y="3749040"/>
            <a:ext cx="4649724" cy="266700"/>
          </a:xfrm>
          <a:prstGeom prst="rect">
            <a:avLst/>
          </a:prstGeom>
          <a:noFill/>
          <a:ln/>
        </p:spPr>
        <p:txBody>
          <a:bodyPr wrap="square" lIns="0" tIns="0" rIns="0" bIns="0" rtlCol="0" anchor="ctr"/>
          <a:lstStyle/>
          <a:p>
            <a:pPr indent="0" marL="0">
              <a:lnSpc>
                <a:spcPct val="110000"/>
              </a:lnSpc>
              <a:buNone/>
            </a:pPr>
            <a:r>
              <a:rPr lang="en-US" sz="750" dirty="0">
                <a:solidFill>
                  <a:srgbClr val="6B7A6D"/>
                </a:solidFill>
                <a:latin typeface="Meiryo" pitchFamily="34" charset="0"/>
                <a:ea typeface="Meiryo" pitchFamily="34" charset="-122"/>
                <a:cs typeface="Meiryo" pitchFamily="34" charset="-120"/>
              </a:rPr>
              <a:t>B1F 平面図（butter inc.・S=1/100）。①競技 ②DRINK ③フォト ④DJ を反映（設置プランは P.16）。</a:t>
            </a:r>
            <a:endParaRPr lang="en-US" sz="750" dirty="0"/>
          </a:p>
        </p:txBody>
      </p:sp>
      <p:sp>
        <p:nvSpPr>
          <p:cNvPr id="26" name="Text 23"/>
          <p:cNvSpPr/>
          <p:nvPr/>
        </p:nvSpPr>
        <p:spPr>
          <a:xfrm>
            <a:off x="5472684" y="4070604"/>
            <a:ext cx="2417856" cy="201168"/>
          </a:xfrm>
          <a:prstGeom prst="rect">
            <a:avLst/>
          </a:prstGeom>
          <a:noFill/>
          <a:ln/>
        </p:spPr>
        <p:txBody>
          <a:bodyPr wrap="square" lIns="0" tIns="0" rIns="0" bIns="0" rtlCol="0" anchor="ctr"/>
          <a:lstStyle/>
          <a:p>
            <a:pPr indent="0" marL="0">
              <a:buNone/>
            </a:pPr>
            <a:r>
              <a:rPr lang="en-US" sz="880" b="1" dirty="0">
                <a:solidFill>
                  <a:srgbClr val="F2F0E8"/>
                </a:solidFill>
                <a:latin typeface="Meiryo" pitchFamily="34" charset="0"/>
                <a:ea typeface="Meiryo" pitchFamily="34" charset="-122"/>
                <a:cs typeface="Meiryo" pitchFamily="34" charset="-120"/>
              </a:rPr>
              <a:t>フリースタイルバスケット</a:t>
            </a:r>
            <a:endParaRPr lang="en-US" sz="880" dirty="0"/>
          </a:p>
        </p:txBody>
      </p:sp>
      <p:sp>
        <p:nvSpPr>
          <p:cNvPr id="27" name="Text 24"/>
          <p:cNvSpPr/>
          <p:nvPr/>
        </p:nvSpPr>
        <p:spPr>
          <a:xfrm>
            <a:off x="7890540" y="4070604"/>
            <a:ext cx="2231868" cy="201168"/>
          </a:xfrm>
          <a:prstGeom prst="rect">
            <a:avLst/>
          </a:prstGeom>
          <a:noFill/>
          <a:ln/>
        </p:spPr>
        <p:txBody>
          <a:bodyPr wrap="square" lIns="0" tIns="0" rIns="0" bIns="0" rtlCol="0" anchor="ctr"/>
          <a:lstStyle/>
          <a:p>
            <a:pPr algn="r" indent="0" marL="0">
              <a:buNone/>
            </a:pPr>
            <a:r>
              <a:rPr lang="en-US" sz="780" dirty="0">
                <a:solidFill>
                  <a:srgbClr val="6B7A6D"/>
                </a:solidFill>
                <a:latin typeface="Meiryo" pitchFamily="34" charset="0"/>
                <a:ea typeface="Meiryo" pitchFamily="34" charset="-122"/>
                <a:cs typeface="Meiryo" pitchFamily="34" charset="-120"/>
              </a:rPr>
              <a:t>ボールと身体で見せる。</a:t>
            </a:r>
            <a:endParaRPr lang="en-US" sz="780" dirty="0"/>
          </a:p>
        </p:txBody>
      </p:sp>
      <p:sp>
        <p:nvSpPr>
          <p:cNvPr id="28" name="Shape 25"/>
          <p:cNvSpPr/>
          <p:nvPr/>
        </p:nvSpPr>
        <p:spPr>
          <a:xfrm>
            <a:off x="5472684" y="4271772"/>
            <a:ext cx="4649724" cy="5486"/>
          </a:xfrm>
          <a:prstGeom prst="rect">
            <a:avLst/>
          </a:prstGeom>
          <a:solidFill>
            <a:srgbClr val="2A3A2E"/>
          </a:solidFill>
          <a:ln/>
        </p:spPr>
      </p:sp>
      <p:sp>
        <p:nvSpPr>
          <p:cNvPr id="29" name="Text 26"/>
          <p:cNvSpPr/>
          <p:nvPr/>
        </p:nvSpPr>
        <p:spPr>
          <a:xfrm>
            <a:off x="5472684" y="4326636"/>
            <a:ext cx="2417856" cy="201168"/>
          </a:xfrm>
          <a:prstGeom prst="rect">
            <a:avLst/>
          </a:prstGeom>
          <a:noFill/>
          <a:ln/>
        </p:spPr>
        <p:txBody>
          <a:bodyPr wrap="square" lIns="0" tIns="0" rIns="0" bIns="0" rtlCol="0" anchor="ctr"/>
          <a:lstStyle/>
          <a:p>
            <a:pPr indent="0" marL="0">
              <a:buNone/>
            </a:pPr>
            <a:r>
              <a:rPr lang="en-US" sz="880" b="1" dirty="0">
                <a:solidFill>
                  <a:srgbClr val="F2F0E8"/>
                </a:solidFill>
                <a:latin typeface="Meiryo" pitchFamily="34" charset="0"/>
                <a:ea typeface="Meiryo" pitchFamily="34" charset="-122"/>
                <a:cs typeface="Meiryo" pitchFamily="34" charset="-120"/>
              </a:rPr>
              <a:t>DJ</a:t>
            </a:r>
            <a:endParaRPr lang="en-US" sz="880" dirty="0"/>
          </a:p>
        </p:txBody>
      </p:sp>
      <p:sp>
        <p:nvSpPr>
          <p:cNvPr id="30" name="Text 27"/>
          <p:cNvSpPr/>
          <p:nvPr/>
        </p:nvSpPr>
        <p:spPr>
          <a:xfrm>
            <a:off x="7890540" y="4326636"/>
            <a:ext cx="2231868" cy="201168"/>
          </a:xfrm>
          <a:prstGeom prst="rect">
            <a:avLst/>
          </a:prstGeom>
          <a:noFill/>
          <a:ln/>
        </p:spPr>
        <p:txBody>
          <a:bodyPr wrap="square" lIns="0" tIns="0" rIns="0" bIns="0" rtlCol="0" anchor="ctr"/>
          <a:lstStyle/>
          <a:p>
            <a:pPr algn="r" indent="0" marL="0">
              <a:buNone/>
            </a:pPr>
            <a:r>
              <a:rPr lang="en-US" sz="780" dirty="0">
                <a:solidFill>
                  <a:srgbClr val="6B7A6D"/>
                </a:solidFill>
                <a:latin typeface="Meiryo" pitchFamily="34" charset="0"/>
                <a:ea typeface="Meiryo" pitchFamily="34" charset="-122"/>
                <a:cs typeface="Meiryo" pitchFamily="34" charset="-120"/>
              </a:rPr>
              <a:t>夜のフロアをつくる音。</a:t>
            </a:r>
            <a:endParaRPr lang="en-US" sz="780" dirty="0"/>
          </a:p>
        </p:txBody>
      </p:sp>
      <p:sp>
        <p:nvSpPr>
          <p:cNvPr id="31" name="Shape 28"/>
          <p:cNvSpPr/>
          <p:nvPr/>
        </p:nvSpPr>
        <p:spPr>
          <a:xfrm>
            <a:off x="5472684" y="4527804"/>
            <a:ext cx="4649724" cy="5486"/>
          </a:xfrm>
          <a:prstGeom prst="rect">
            <a:avLst/>
          </a:prstGeom>
          <a:solidFill>
            <a:srgbClr val="2A3A2E"/>
          </a:solidFill>
          <a:ln/>
        </p:spPr>
      </p:sp>
      <p:sp>
        <p:nvSpPr>
          <p:cNvPr id="32" name="Text 29"/>
          <p:cNvSpPr/>
          <p:nvPr/>
        </p:nvSpPr>
        <p:spPr>
          <a:xfrm>
            <a:off x="5472684" y="4582668"/>
            <a:ext cx="2417856" cy="201168"/>
          </a:xfrm>
          <a:prstGeom prst="rect">
            <a:avLst/>
          </a:prstGeom>
          <a:noFill/>
          <a:ln/>
        </p:spPr>
        <p:txBody>
          <a:bodyPr wrap="square" lIns="0" tIns="0" rIns="0" bIns="0" rtlCol="0" anchor="ctr"/>
          <a:lstStyle/>
          <a:p>
            <a:pPr indent="0" marL="0">
              <a:buNone/>
            </a:pPr>
            <a:r>
              <a:rPr lang="en-US" sz="880" b="1" dirty="0">
                <a:solidFill>
                  <a:srgbClr val="F2F0E8"/>
                </a:solidFill>
                <a:latin typeface="Meiryo" pitchFamily="34" charset="0"/>
                <a:ea typeface="Meiryo" pitchFamily="34" charset="-122"/>
                <a:cs typeface="Meiryo" pitchFamily="34" charset="-120"/>
              </a:rPr>
              <a:t>MC</a:t>
            </a:r>
            <a:endParaRPr lang="en-US" sz="880" dirty="0"/>
          </a:p>
        </p:txBody>
      </p:sp>
      <p:sp>
        <p:nvSpPr>
          <p:cNvPr id="33" name="Text 30"/>
          <p:cNvSpPr/>
          <p:nvPr/>
        </p:nvSpPr>
        <p:spPr>
          <a:xfrm>
            <a:off x="7890540" y="4582668"/>
            <a:ext cx="2231868" cy="201168"/>
          </a:xfrm>
          <a:prstGeom prst="rect">
            <a:avLst/>
          </a:prstGeom>
          <a:noFill/>
          <a:ln/>
        </p:spPr>
        <p:txBody>
          <a:bodyPr wrap="square" lIns="0" tIns="0" rIns="0" bIns="0" rtlCol="0" anchor="ctr"/>
          <a:lstStyle/>
          <a:p>
            <a:pPr algn="r" indent="0" marL="0">
              <a:buNone/>
            </a:pPr>
            <a:r>
              <a:rPr lang="en-US" sz="780" dirty="0">
                <a:solidFill>
                  <a:srgbClr val="6B7A6D"/>
                </a:solidFill>
                <a:latin typeface="Meiryo" pitchFamily="34" charset="0"/>
                <a:ea typeface="Meiryo" pitchFamily="34" charset="-122"/>
                <a:cs typeface="Meiryo" pitchFamily="34" charset="-120"/>
              </a:rPr>
              <a:t>その場をつなぐ声。</a:t>
            </a:r>
            <a:endParaRPr lang="en-US" sz="780" dirty="0"/>
          </a:p>
        </p:txBody>
      </p:sp>
      <p:sp>
        <p:nvSpPr>
          <p:cNvPr id="34" name="Shape 31"/>
          <p:cNvSpPr/>
          <p:nvPr/>
        </p:nvSpPr>
        <p:spPr>
          <a:xfrm>
            <a:off x="5472684" y="4783836"/>
            <a:ext cx="4649724" cy="5486"/>
          </a:xfrm>
          <a:prstGeom prst="rect">
            <a:avLst/>
          </a:prstGeom>
          <a:solidFill>
            <a:srgbClr val="2A3A2E"/>
          </a:solidFill>
          <a:ln/>
        </p:spPr>
      </p:sp>
      <p:sp>
        <p:nvSpPr>
          <p:cNvPr id="35" name="Text 32"/>
          <p:cNvSpPr/>
          <p:nvPr/>
        </p:nvSpPr>
        <p:spPr>
          <a:xfrm>
            <a:off x="5472684" y="4838700"/>
            <a:ext cx="2417856" cy="201168"/>
          </a:xfrm>
          <a:prstGeom prst="rect">
            <a:avLst/>
          </a:prstGeom>
          <a:noFill/>
          <a:ln/>
        </p:spPr>
        <p:txBody>
          <a:bodyPr wrap="square" lIns="0" tIns="0" rIns="0" bIns="0" rtlCol="0" anchor="ctr"/>
          <a:lstStyle/>
          <a:p>
            <a:pPr indent="0" marL="0">
              <a:buNone/>
            </a:pPr>
            <a:r>
              <a:rPr lang="en-US" sz="880" b="1" dirty="0">
                <a:solidFill>
                  <a:srgbClr val="F2F0E8"/>
                </a:solidFill>
                <a:latin typeface="Meiryo" pitchFamily="34" charset="0"/>
                <a:ea typeface="Meiryo" pitchFamily="34" charset="-122"/>
                <a:cs typeface="Meiryo" pitchFamily="34" charset="-120"/>
              </a:rPr>
              <a:t>ショーケース</a:t>
            </a:r>
            <a:endParaRPr lang="en-US" sz="880" dirty="0"/>
          </a:p>
        </p:txBody>
      </p:sp>
      <p:sp>
        <p:nvSpPr>
          <p:cNvPr id="36" name="Text 33"/>
          <p:cNvSpPr/>
          <p:nvPr/>
        </p:nvSpPr>
        <p:spPr>
          <a:xfrm>
            <a:off x="7890540" y="4838700"/>
            <a:ext cx="2231868" cy="201168"/>
          </a:xfrm>
          <a:prstGeom prst="rect">
            <a:avLst/>
          </a:prstGeom>
          <a:noFill/>
          <a:ln/>
        </p:spPr>
        <p:txBody>
          <a:bodyPr wrap="square" lIns="0" tIns="0" rIns="0" bIns="0" rtlCol="0" anchor="ctr"/>
          <a:lstStyle/>
          <a:p>
            <a:pPr algn="r" indent="0" marL="0">
              <a:buNone/>
            </a:pPr>
            <a:r>
              <a:rPr lang="en-US" sz="780" dirty="0">
                <a:solidFill>
                  <a:srgbClr val="6B7A6D"/>
                </a:solidFill>
                <a:latin typeface="Meiryo" pitchFamily="34" charset="0"/>
                <a:ea typeface="Meiryo" pitchFamily="34" charset="-122"/>
                <a:cs typeface="Meiryo" pitchFamily="34" charset="-120"/>
              </a:rPr>
              <a:t>10年分を、一晩に。</a:t>
            </a:r>
            <a:endParaRPr lang="en-US" sz="780" dirty="0"/>
          </a:p>
        </p:txBody>
      </p:sp>
      <p:sp>
        <p:nvSpPr>
          <p:cNvPr id="37" name="Shape 34"/>
          <p:cNvSpPr/>
          <p:nvPr/>
        </p:nvSpPr>
        <p:spPr>
          <a:xfrm>
            <a:off x="5472684" y="5039868"/>
            <a:ext cx="4649724" cy="5486"/>
          </a:xfrm>
          <a:prstGeom prst="rect">
            <a:avLst/>
          </a:prstGeom>
          <a:solidFill>
            <a:srgbClr val="2A3A2E"/>
          </a:solidFill>
          <a:ln/>
        </p:spPr>
      </p:sp>
      <p:sp>
        <p:nvSpPr>
          <p:cNvPr id="38" name="Text 35"/>
          <p:cNvSpPr/>
          <p:nvPr/>
        </p:nvSpPr>
        <p:spPr>
          <a:xfrm>
            <a:off x="5472684" y="5094732"/>
            <a:ext cx="2417856" cy="201168"/>
          </a:xfrm>
          <a:prstGeom prst="rect">
            <a:avLst/>
          </a:prstGeom>
          <a:noFill/>
          <a:ln/>
        </p:spPr>
        <p:txBody>
          <a:bodyPr wrap="square" lIns="0" tIns="0" rIns="0" bIns="0" rtlCol="0" anchor="ctr"/>
          <a:lstStyle/>
          <a:p>
            <a:pPr indent="0" marL="0">
              <a:buNone/>
            </a:pPr>
            <a:r>
              <a:rPr lang="en-US" sz="880" b="1" dirty="0">
                <a:solidFill>
                  <a:srgbClr val="F2F0E8"/>
                </a:solidFill>
                <a:latin typeface="Meiryo" pitchFamily="34" charset="0"/>
                <a:ea typeface="Meiryo" pitchFamily="34" charset="-122"/>
                <a:cs typeface="Meiryo" pitchFamily="34" charset="-120"/>
              </a:rPr>
              <a:t>交流</a:t>
            </a:r>
            <a:endParaRPr lang="en-US" sz="880" dirty="0"/>
          </a:p>
        </p:txBody>
      </p:sp>
      <p:sp>
        <p:nvSpPr>
          <p:cNvPr id="39" name="Text 36"/>
          <p:cNvSpPr/>
          <p:nvPr/>
        </p:nvSpPr>
        <p:spPr>
          <a:xfrm>
            <a:off x="7890540" y="5094732"/>
            <a:ext cx="2231868" cy="201168"/>
          </a:xfrm>
          <a:prstGeom prst="rect">
            <a:avLst/>
          </a:prstGeom>
          <a:noFill/>
          <a:ln/>
        </p:spPr>
        <p:txBody>
          <a:bodyPr wrap="square" lIns="0" tIns="0" rIns="0" bIns="0" rtlCol="0" anchor="ctr"/>
          <a:lstStyle/>
          <a:p>
            <a:pPr algn="r" indent="0" marL="0">
              <a:buNone/>
            </a:pPr>
            <a:r>
              <a:rPr lang="en-US" sz="780" dirty="0">
                <a:solidFill>
                  <a:srgbClr val="6B7A6D"/>
                </a:solidFill>
                <a:latin typeface="Meiryo" pitchFamily="34" charset="0"/>
                <a:ea typeface="Meiryo" pitchFamily="34" charset="-122"/>
                <a:cs typeface="Meiryo" pitchFamily="34" charset="-120"/>
              </a:rPr>
              <a:t>プレイヤーも観る人も、同じ床の上で。</a:t>
            </a:r>
            <a:endParaRPr lang="en-US" sz="780" dirty="0"/>
          </a:p>
        </p:txBody>
      </p:sp>
      <p:sp>
        <p:nvSpPr>
          <p:cNvPr id="40" name="Shape 37"/>
          <p:cNvSpPr/>
          <p:nvPr/>
        </p:nvSpPr>
        <p:spPr>
          <a:xfrm>
            <a:off x="5472684" y="5295900"/>
            <a:ext cx="4649724" cy="5486"/>
          </a:xfrm>
          <a:prstGeom prst="rect">
            <a:avLst/>
          </a:prstGeom>
          <a:solidFill>
            <a:srgbClr val="2A3A2E"/>
          </a:solidFill>
          <a:ln/>
        </p:spPr>
      </p:sp>
      <p:sp>
        <p:nvSpPr>
          <p:cNvPr id="41" name="Shape 38"/>
          <p:cNvSpPr/>
          <p:nvPr/>
        </p:nvSpPr>
        <p:spPr>
          <a:xfrm>
            <a:off x="566928" y="5442204"/>
            <a:ext cx="3087624" cy="18288"/>
          </a:xfrm>
          <a:prstGeom prst="rect">
            <a:avLst/>
          </a:prstGeom>
          <a:solidFill>
            <a:srgbClr val="F2F0E8"/>
          </a:solidFill>
          <a:ln/>
        </p:spPr>
      </p:sp>
      <p:sp>
        <p:nvSpPr>
          <p:cNvPr id="42" name="Text 39"/>
          <p:cNvSpPr/>
          <p:nvPr/>
        </p:nvSpPr>
        <p:spPr>
          <a:xfrm>
            <a:off x="566928" y="5515356"/>
            <a:ext cx="3087624" cy="146304"/>
          </a:xfrm>
          <a:prstGeom prst="rect">
            <a:avLst/>
          </a:prstGeom>
          <a:noFill/>
          <a:ln/>
        </p:spPr>
        <p:txBody>
          <a:bodyPr wrap="square" lIns="0" tIns="0" rIns="0" bIns="0" rtlCol="0" anchor="ctr"/>
          <a:lstStyle/>
          <a:p>
            <a:pPr indent="0" marL="0">
              <a:buNone/>
            </a:pPr>
            <a:r>
              <a:rPr lang="en-US" sz="750" b="1" spc="120" kern="0" dirty="0">
                <a:solidFill>
                  <a:srgbClr val="E6DCC1"/>
                </a:solidFill>
                <a:latin typeface="Arial" pitchFamily="34" charset="0"/>
                <a:ea typeface="Arial" pitchFamily="34" charset="-122"/>
                <a:cs typeface="Arial" pitchFamily="34" charset="-120"/>
              </a:rPr>
              <a:t>POSITION</a:t>
            </a:r>
            <a:endParaRPr lang="en-US" sz="750" dirty="0"/>
          </a:p>
        </p:txBody>
      </p:sp>
      <p:sp>
        <p:nvSpPr>
          <p:cNvPr id="43" name="Text 40"/>
          <p:cNvSpPr/>
          <p:nvPr/>
        </p:nvSpPr>
        <p:spPr>
          <a:xfrm>
            <a:off x="566928" y="5698236"/>
            <a:ext cx="3087624" cy="160020"/>
          </a:xfrm>
          <a:prstGeom prst="rect">
            <a:avLst/>
          </a:prstGeom>
          <a:noFill/>
          <a:ln/>
        </p:spPr>
        <p:txBody>
          <a:bodyPr wrap="square" lIns="0" tIns="0" rIns="0" bIns="0" rtlCol="0" anchor="ctr"/>
          <a:lstStyle/>
          <a:p>
            <a:pPr indent="0" marL="0">
              <a:lnSpc>
                <a:spcPct val="100000"/>
              </a:lnSpc>
              <a:buNone/>
            </a:pPr>
            <a:r>
              <a:rPr lang="en-US" sz="1050" b="1" dirty="0">
                <a:solidFill>
                  <a:srgbClr val="F2F0E8"/>
                </a:solidFill>
                <a:latin typeface="Meiryo" pitchFamily="34" charset="0"/>
                <a:ea typeface="Meiryo" pitchFamily="34" charset="-122"/>
                <a:cs typeface="Meiryo" pitchFamily="34" charset="-120"/>
              </a:rPr>
              <a:t>主催ではなく、合流する</a:t>
            </a:r>
            <a:endParaRPr lang="en-US" sz="1050" dirty="0"/>
          </a:p>
        </p:txBody>
      </p:sp>
      <p:sp>
        <p:nvSpPr>
          <p:cNvPr id="44" name="Text 41"/>
          <p:cNvSpPr/>
          <p:nvPr/>
        </p:nvSpPr>
        <p:spPr>
          <a:xfrm>
            <a:off x="566928" y="5858256"/>
            <a:ext cx="3087624" cy="474345"/>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既にカルチャーが集まっている夜に商品が入っていく形をとる。</a:t>
            </a:r>
            <a:pPr indent="0" marL="0">
              <a:lnSpc>
                <a:spcPct val="120000"/>
              </a:lnSpc>
              <a:buNone/>
            </a:pPr>
            <a:r>
              <a:rPr lang="en-US" sz="830" b="1" dirty="0">
                <a:solidFill>
                  <a:srgbClr val="000000"/>
                </a:solidFill>
                <a:latin typeface="Meiryo" pitchFamily="34" charset="0"/>
                <a:ea typeface="Meiryo" pitchFamily="34" charset="-122"/>
                <a:cs typeface="Meiryo" pitchFamily="34" charset="-120"/>
              </a:rPr>
              <a:t>ブランド単独のイベントより、ストリートの顔が自然に伝わります。</a:t>
            </a:r>
            <a:endParaRPr lang="en-US" sz="830" dirty="0"/>
          </a:p>
        </p:txBody>
      </p:sp>
      <p:sp>
        <p:nvSpPr>
          <p:cNvPr id="45" name="Shape 42"/>
          <p:cNvSpPr/>
          <p:nvPr/>
        </p:nvSpPr>
        <p:spPr>
          <a:xfrm>
            <a:off x="3800856" y="5442204"/>
            <a:ext cx="3087624" cy="18288"/>
          </a:xfrm>
          <a:prstGeom prst="rect">
            <a:avLst/>
          </a:prstGeom>
          <a:solidFill>
            <a:srgbClr val="F2F0E8"/>
          </a:solidFill>
          <a:ln/>
        </p:spPr>
      </p:sp>
      <p:sp>
        <p:nvSpPr>
          <p:cNvPr id="46" name="Text 43"/>
          <p:cNvSpPr/>
          <p:nvPr/>
        </p:nvSpPr>
        <p:spPr>
          <a:xfrm>
            <a:off x="3800856" y="5515356"/>
            <a:ext cx="3087624" cy="146304"/>
          </a:xfrm>
          <a:prstGeom prst="rect">
            <a:avLst/>
          </a:prstGeom>
          <a:noFill/>
          <a:ln/>
        </p:spPr>
        <p:txBody>
          <a:bodyPr wrap="square" lIns="0" tIns="0" rIns="0" bIns="0" rtlCol="0" anchor="ctr"/>
          <a:lstStyle/>
          <a:p>
            <a:pPr indent="0" marL="0">
              <a:buNone/>
            </a:pPr>
            <a:r>
              <a:rPr lang="en-US" sz="750" b="1" spc="120" kern="0" dirty="0">
                <a:solidFill>
                  <a:srgbClr val="E6DCC1"/>
                </a:solidFill>
                <a:latin typeface="Arial" pitchFamily="34" charset="0"/>
                <a:ea typeface="Arial" pitchFamily="34" charset="-122"/>
                <a:cs typeface="Arial" pitchFamily="34" charset="-120"/>
              </a:rPr>
              <a:t>OPEN</a:t>
            </a:r>
            <a:endParaRPr lang="en-US" sz="750" dirty="0"/>
          </a:p>
        </p:txBody>
      </p:sp>
      <p:sp>
        <p:nvSpPr>
          <p:cNvPr id="47" name="Text 44"/>
          <p:cNvSpPr/>
          <p:nvPr/>
        </p:nvSpPr>
        <p:spPr>
          <a:xfrm>
            <a:off x="3800856" y="5698236"/>
            <a:ext cx="3087624" cy="160020"/>
          </a:xfrm>
          <a:prstGeom prst="rect">
            <a:avLst/>
          </a:prstGeom>
          <a:noFill/>
          <a:ln/>
        </p:spPr>
        <p:txBody>
          <a:bodyPr wrap="square" lIns="0" tIns="0" rIns="0" bIns="0" rtlCol="0" anchor="ctr"/>
          <a:lstStyle/>
          <a:p>
            <a:pPr indent="0" marL="0">
              <a:lnSpc>
                <a:spcPct val="100000"/>
              </a:lnSpc>
              <a:buNone/>
            </a:pPr>
            <a:r>
              <a:rPr lang="en-US" sz="1050" b="1" dirty="0">
                <a:solidFill>
                  <a:srgbClr val="F2F0E8"/>
                </a:solidFill>
                <a:latin typeface="Meiryo" pitchFamily="34" charset="0"/>
                <a:ea typeface="Meiryo" pitchFamily="34" charset="-122"/>
                <a:cs typeface="Meiryo" pitchFamily="34" charset="-120"/>
              </a:rPr>
              <a:t>購入の有無を問わない</a:t>
            </a:r>
            <a:endParaRPr lang="en-US" sz="1050" dirty="0"/>
          </a:p>
        </p:txBody>
      </p:sp>
      <p:sp>
        <p:nvSpPr>
          <p:cNvPr id="48" name="Text 45"/>
          <p:cNvSpPr/>
          <p:nvPr/>
        </p:nvSpPr>
        <p:spPr>
          <a:xfrm>
            <a:off x="3800856" y="5858256"/>
            <a:ext cx="3087624" cy="316230"/>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夜は誰でも入れる場にする。昼に買えなかった層・夜から入る層の両方を受け止め、翌日以降の購買につなげます。</a:t>
            </a:r>
            <a:endParaRPr lang="en-US" sz="830" dirty="0"/>
          </a:p>
        </p:txBody>
      </p:sp>
      <p:sp>
        <p:nvSpPr>
          <p:cNvPr id="49" name="Shape 46"/>
          <p:cNvSpPr/>
          <p:nvPr/>
        </p:nvSpPr>
        <p:spPr>
          <a:xfrm>
            <a:off x="7034784" y="5442204"/>
            <a:ext cx="3087624" cy="18288"/>
          </a:xfrm>
          <a:prstGeom prst="rect">
            <a:avLst/>
          </a:prstGeom>
          <a:solidFill>
            <a:srgbClr val="F2F0E8"/>
          </a:solidFill>
          <a:ln/>
        </p:spPr>
      </p:sp>
      <p:sp>
        <p:nvSpPr>
          <p:cNvPr id="50" name="Text 47"/>
          <p:cNvSpPr/>
          <p:nvPr/>
        </p:nvSpPr>
        <p:spPr>
          <a:xfrm>
            <a:off x="7034784" y="5515356"/>
            <a:ext cx="3087624" cy="146304"/>
          </a:xfrm>
          <a:prstGeom prst="rect">
            <a:avLst/>
          </a:prstGeom>
          <a:noFill/>
          <a:ln/>
        </p:spPr>
        <p:txBody>
          <a:bodyPr wrap="square" lIns="0" tIns="0" rIns="0" bIns="0" rtlCol="0" anchor="ctr"/>
          <a:lstStyle/>
          <a:p>
            <a:pPr indent="0" marL="0">
              <a:buNone/>
            </a:pPr>
            <a:r>
              <a:rPr lang="en-US" sz="750" b="1" spc="120" kern="0" dirty="0">
                <a:solidFill>
                  <a:srgbClr val="E6DCC1"/>
                </a:solidFill>
                <a:latin typeface="Arial" pitchFamily="34" charset="0"/>
                <a:ea typeface="Arial" pitchFamily="34" charset="-122"/>
                <a:cs typeface="Arial" pitchFamily="34" charset="-120"/>
              </a:rPr>
              <a:t>SCOPE</a:t>
            </a:r>
            <a:endParaRPr lang="en-US" sz="750" dirty="0"/>
          </a:p>
        </p:txBody>
      </p:sp>
      <p:sp>
        <p:nvSpPr>
          <p:cNvPr id="51" name="Text 48"/>
          <p:cNvSpPr/>
          <p:nvPr/>
        </p:nvSpPr>
        <p:spPr>
          <a:xfrm>
            <a:off x="7034784" y="5698236"/>
            <a:ext cx="3087624" cy="160020"/>
          </a:xfrm>
          <a:prstGeom prst="rect">
            <a:avLst/>
          </a:prstGeom>
          <a:noFill/>
          <a:ln/>
        </p:spPr>
        <p:txBody>
          <a:bodyPr wrap="square" lIns="0" tIns="0" rIns="0" bIns="0" rtlCol="0" anchor="ctr"/>
          <a:lstStyle/>
          <a:p>
            <a:pPr indent="0" marL="0">
              <a:lnSpc>
                <a:spcPct val="100000"/>
              </a:lnSpc>
              <a:buNone/>
            </a:pPr>
            <a:r>
              <a:rPr lang="en-US" sz="1050" b="1" dirty="0">
                <a:solidFill>
                  <a:srgbClr val="F2F0E8"/>
                </a:solidFill>
                <a:latin typeface="Meiryo" pitchFamily="34" charset="0"/>
                <a:ea typeface="Meiryo" pitchFamily="34" charset="-122"/>
                <a:cs typeface="Meiryo" pitchFamily="34" charset="-120"/>
              </a:rPr>
              <a:t>絞って、確実に効かせる</a:t>
            </a:r>
            <a:endParaRPr lang="en-US" sz="1050" dirty="0"/>
          </a:p>
        </p:txBody>
      </p:sp>
      <p:sp>
        <p:nvSpPr>
          <p:cNvPr id="52" name="Text 49"/>
          <p:cNvSpPr/>
          <p:nvPr/>
        </p:nvSpPr>
        <p:spPr>
          <a:xfrm>
            <a:off x="7034784" y="5858256"/>
            <a:ext cx="3087624" cy="316230"/>
          </a:xfrm>
          <a:prstGeom prst="rect">
            <a:avLst/>
          </a:prstGeom>
          <a:noFill/>
          <a:ln/>
        </p:spPr>
        <p:txBody>
          <a:bodyPr wrap="square" lIns="0" tIns="0" rIns="0" bIns="0" rtlCol="0" anchor="t"/>
          <a:lstStyle/>
          <a:p>
            <a:pPr indent="0" marL="0">
              <a:lnSpc>
                <a:spcPct val="120000"/>
              </a:lnSpc>
              <a:buNone/>
            </a:pPr>
            <a:r>
              <a:rPr lang="en-US" sz="830" dirty="0">
                <a:solidFill>
                  <a:srgbClr val="000000"/>
                </a:solidFill>
                <a:latin typeface="Meiryo" pitchFamily="34" charset="0"/>
                <a:ea typeface="Meiryo" pitchFamily="34" charset="-122"/>
                <a:cs typeface="Meiryo" pitchFamily="34" charset="-120"/>
              </a:rPr>
              <a:t>予算を踏まえ装飾は</a:t>
            </a:r>
            <a:pPr indent="0" marL="0">
              <a:lnSpc>
                <a:spcPct val="120000"/>
              </a:lnSpc>
              <a:buNone/>
            </a:pPr>
            <a:r>
              <a:rPr lang="en-US" sz="830" b="1" dirty="0">
                <a:solidFill>
                  <a:srgbClr val="000000"/>
                </a:solidFill>
                <a:latin typeface="Meiryo" pitchFamily="34" charset="0"/>
                <a:ea typeface="Meiryo" pitchFamily="34" charset="-122"/>
                <a:cs typeface="Meiryo" pitchFamily="34" charset="-120"/>
              </a:rPr>
              <a:t>面を増やさず一点に絞る</a:t>
            </a:r>
            <a:pPr indent="0" marL="0">
              <a:lnSpc>
                <a:spcPct val="120000"/>
              </a:lnSpc>
              <a:buNone/>
            </a:pPr>
            <a:r>
              <a:rPr lang="en-US" sz="830" dirty="0">
                <a:solidFill>
                  <a:srgbClr val="000000"/>
                </a:solidFill>
                <a:latin typeface="Meiryo" pitchFamily="34" charset="0"/>
                <a:ea typeface="Meiryo" pitchFamily="34" charset="-122"/>
                <a:cs typeface="Meiryo" pitchFamily="34" charset="-120"/>
              </a:rPr>
              <a:t>方針です。何をやり、何をやらないかは次ページに整理しました。</a:t>
            </a:r>
            <a:endParaRPr lang="en-US" sz="83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75488"/>
            <a:ext cx="310896" cy="201168"/>
          </a:xfrm>
          <a:prstGeom prst="rect">
            <a:avLst/>
          </a:prstGeom>
          <a:noFill/>
          <a:ln/>
        </p:spPr>
        <p:txBody>
          <a:bodyPr wrap="square" lIns="0" tIns="0" rIns="0" bIns="0" rtlCol="0" anchor="ctr"/>
          <a:lstStyle/>
          <a:p>
            <a:pPr indent="0" marL="0">
              <a:buNone/>
            </a:pPr>
            <a:r>
              <a:rPr lang="en-US" sz="900" b="1" dirty="0">
                <a:solidFill>
                  <a:srgbClr val="2F7A4B"/>
                </a:solidFill>
                <a:latin typeface="Arial" pitchFamily="34" charset="0"/>
                <a:ea typeface="Arial" pitchFamily="34" charset="-122"/>
                <a:cs typeface="Arial" pitchFamily="34" charset="-120"/>
              </a:rPr>
              <a:t>08</a:t>
            </a:r>
            <a:endParaRPr lang="en-US" sz="900" dirty="0"/>
          </a:p>
        </p:txBody>
      </p:sp>
      <p:sp>
        <p:nvSpPr>
          <p:cNvPr id="3" name="Text 1"/>
          <p:cNvSpPr/>
          <p:nvPr/>
        </p:nvSpPr>
        <p:spPr>
          <a:xfrm>
            <a:off x="932688" y="402336"/>
            <a:ext cx="1188720" cy="292608"/>
          </a:xfrm>
          <a:prstGeom prst="rect">
            <a:avLst/>
          </a:prstGeom>
          <a:noFill/>
          <a:ln/>
        </p:spPr>
        <p:txBody>
          <a:bodyPr wrap="square" lIns="0" tIns="0" rIns="0" bIns="0" rtlCol="0" anchor="ctr"/>
          <a:lstStyle/>
          <a:p>
            <a:pPr indent="0" marL="0">
              <a:buNone/>
            </a:pPr>
            <a:r>
              <a:rPr lang="en-US" sz="1600" dirty="0">
                <a:solidFill>
                  <a:srgbClr val="16211A"/>
                </a:solidFill>
                <a:latin typeface="Arial Black" pitchFamily="34" charset="0"/>
                <a:ea typeface="Arial Black" pitchFamily="34" charset="-122"/>
                <a:cs typeface="Arial Black" pitchFamily="34" charset="-120"/>
              </a:rPr>
              <a:t>SCOPE</a:t>
            </a:r>
            <a:endParaRPr lang="en-US" sz="1600" dirty="0"/>
          </a:p>
        </p:txBody>
      </p:sp>
      <p:sp>
        <p:nvSpPr>
          <p:cNvPr id="4" name="Text 2"/>
          <p:cNvSpPr/>
          <p:nvPr/>
        </p:nvSpPr>
        <p:spPr>
          <a:xfrm>
            <a:off x="2121408" y="475488"/>
            <a:ext cx="4206240" cy="219456"/>
          </a:xfrm>
          <a:prstGeom prst="rect">
            <a:avLst/>
          </a:prstGeom>
          <a:noFill/>
          <a:ln/>
        </p:spPr>
        <p:txBody>
          <a:bodyPr wrap="square" lIns="0" tIns="0" rIns="0" bIns="0" rtlCol="0" anchor="ctr"/>
          <a:lstStyle/>
          <a:p>
            <a:pPr indent="0" marL="0">
              <a:buNone/>
            </a:pPr>
            <a:r>
              <a:rPr lang="en-US" sz="950" dirty="0">
                <a:solidFill>
                  <a:srgbClr val="4C5850"/>
                </a:solidFill>
                <a:latin typeface="Meiryo" pitchFamily="34" charset="0"/>
                <a:ea typeface="Meiryo" pitchFamily="34" charset="-122"/>
                <a:cs typeface="Meiryo" pitchFamily="34" charset="-120"/>
              </a:rPr>
              <a:t>実施範囲 ─ やること／やらないこと</a:t>
            </a:r>
            <a:endParaRPr lang="en-US" sz="950" dirty="0"/>
          </a:p>
        </p:txBody>
      </p:sp>
      <p:sp>
        <p:nvSpPr>
          <p:cNvPr id="5" name="Text 3"/>
          <p:cNvSpPr/>
          <p:nvPr/>
        </p:nvSpPr>
        <p:spPr>
          <a:xfrm>
            <a:off x="6830568" y="475488"/>
            <a:ext cx="3291840" cy="201168"/>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EXECUTION BASE</a:t>
            </a:r>
            <a:endParaRPr lang="en-US" sz="800" dirty="0"/>
          </a:p>
        </p:txBody>
      </p:sp>
      <p:sp>
        <p:nvSpPr>
          <p:cNvPr id="6" name="Shape 4"/>
          <p:cNvSpPr/>
          <p:nvPr/>
        </p:nvSpPr>
        <p:spPr>
          <a:xfrm>
            <a:off x="566928" y="749808"/>
            <a:ext cx="9555480" cy="16459"/>
          </a:xfrm>
          <a:prstGeom prst="rect">
            <a:avLst/>
          </a:prstGeom>
          <a:solidFill>
            <a:srgbClr val="16211A"/>
          </a:solidFill>
          <a:ln/>
        </p:spPr>
      </p:sp>
      <p:sp>
        <p:nvSpPr>
          <p:cNvPr id="7" name="Text 5"/>
          <p:cNvSpPr/>
          <p:nvPr/>
        </p:nvSpPr>
        <p:spPr>
          <a:xfrm>
            <a:off x="9482328" y="7159752"/>
            <a:ext cx="640080" cy="182880"/>
          </a:xfrm>
          <a:prstGeom prst="rect">
            <a:avLst/>
          </a:prstGeom>
          <a:noFill/>
          <a:ln/>
        </p:spPr>
        <p:txBody>
          <a:bodyPr wrap="square" lIns="0" tIns="0" rIns="0" bIns="0" rtlCol="0" anchor="ctr"/>
          <a:lstStyle/>
          <a:p>
            <a:pPr algn="r" indent="0" marL="0">
              <a:buNone/>
            </a:pPr>
            <a:r>
              <a:rPr lang="en-US" sz="800" b="1" spc="200" kern="0" dirty="0">
                <a:solidFill>
                  <a:srgbClr val="8B9189"/>
                </a:solidFill>
                <a:latin typeface="Arial" pitchFamily="34" charset="0"/>
                <a:ea typeface="Arial" pitchFamily="34" charset="-122"/>
                <a:cs typeface="Arial" pitchFamily="34" charset="-120"/>
              </a:rPr>
              <a:t>09</a:t>
            </a:r>
            <a:endParaRPr lang="en-US" sz="800" dirty="0"/>
          </a:p>
        </p:txBody>
      </p:sp>
      <p:sp>
        <p:nvSpPr>
          <p:cNvPr id="8" name="Text 6"/>
          <p:cNvSpPr/>
          <p:nvPr/>
        </p:nvSpPr>
        <p:spPr>
          <a:xfrm>
            <a:off x="566928" y="950976"/>
            <a:ext cx="9555480" cy="447040"/>
          </a:xfrm>
          <a:prstGeom prst="rect">
            <a:avLst/>
          </a:prstGeom>
          <a:noFill/>
          <a:ln/>
        </p:spPr>
        <p:txBody>
          <a:bodyPr wrap="square" lIns="0" tIns="0" rIns="0" bIns="0" rtlCol="0" anchor="t"/>
          <a:lstStyle/>
          <a:p>
            <a:pPr indent="0" marL="0">
              <a:lnSpc>
                <a:spcPct val="125000"/>
              </a:lnSpc>
              <a:buNone/>
            </a:pPr>
            <a:r>
              <a:rPr lang="en-US" sz="1100" b="1" dirty="0">
                <a:solidFill>
                  <a:srgbClr val="000000"/>
                </a:solidFill>
                <a:latin typeface="Meiryo" pitchFamily="34" charset="0"/>
                <a:ea typeface="Meiryo" pitchFamily="34" charset="-122"/>
                <a:cs typeface="Meiryo" pitchFamily="34" charset="-120"/>
              </a:rPr>
              <a:t>ご予算を踏まえ、実施できる範囲に絞り込みました。</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 </a:t>
            </a:r>
            <a:pPr indent="0" marL="0">
              <a:lnSpc>
                <a:spcPct val="125000"/>
              </a:lnSpc>
              <a:buNone/>
            </a:pPr>
            <a:r>
              <a:rPr lang="en-US" sz="1100" dirty="0">
                <a:solidFill>
                  <a:srgbClr val="2F7A4B"/>
                </a:solidFill>
                <a:latin typeface="Meiryo" pitchFamily="34" charset="0"/>
                <a:ea typeface="Meiryo" pitchFamily="34" charset="-122"/>
                <a:cs typeface="Meiryo" pitchFamily="34" charset="-120"/>
              </a:rPr>
              <a:t>面を増やすのではなく、目を引く一点に絞って効かせる方針</a:t>
            </a:r>
            <a:pPr indent="0" marL="0">
              <a:lnSpc>
                <a:spcPct val="125000"/>
              </a:lnSpc>
              <a:buNone/>
            </a:pPr>
            <a:r>
              <a:rPr lang="en-US" sz="1100" dirty="0">
                <a:solidFill>
                  <a:srgbClr val="000000"/>
                </a:solidFill>
                <a:latin typeface="Meiryo" pitchFamily="34" charset="0"/>
                <a:ea typeface="Meiryo" pitchFamily="34" charset="-122"/>
                <a:cs typeface="Meiryo" pitchFamily="34" charset="-120"/>
              </a:rPr>
              <a:t>に切り替えています。 以下が本書の前提です。 </a:t>
            </a:r>
            <a:endParaRPr lang="en-US" sz="1100" dirty="0"/>
          </a:p>
        </p:txBody>
      </p:sp>
      <p:sp>
        <p:nvSpPr>
          <p:cNvPr id="9" name="Shape 7"/>
          <p:cNvSpPr/>
          <p:nvPr/>
        </p:nvSpPr>
        <p:spPr>
          <a:xfrm>
            <a:off x="566928" y="1489456"/>
            <a:ext cx="4677156" cy="2020951"/>
          </a:xfrm>
          <a:prstGeom prst="rect">
            <a:avLst/>
          </a:prstGeom>
          <a:solidFill>
            <a:srgbClr val="FFFFFF"/>
          </a:solidFill>
          <a:ln w="19050">
            <a:solidFill>
              <a:srgbClr val="2F7A4B"/>
            </a:solidFill>
            <a:prstDash val="solid"/>
          </a:ln>
        </p:spPr>
      </p:sp>
      <p:sp>
        <p:nvSpPr>
          <p:cNvPr id="10" name="Shape 8"/>
          <p:cNvSpPr/>
          <p:nvPr/>
        </p:nvSpPr>
        <p:spPr>
          <a:xfrm>
            <a:off x="722376" y="1635760"/>
            <a:ext cx="1252728" cy="173736"/>
          </a:xfrm>
          <a:prstGeom prst="rect">
            <a:avLst/>
          </a:prstGeom>
          <a:solidFill>
            <a:srgbClr val="2F7A4B"/>
          </a:solidFill>
          <a:ln/>
        </p:spPr>
      </p:sp>
      <p:sp>
        <p:nvSpPr>
          <p:cNvPr id="11" name="Text 9"/>
          <p:cNvSpPr/>
          <p:nvPr/>
        </p:nvSpPr>
        <p:spPr>
          <a:xfrm>
            <a:off x="722376" y="1635760"/>
            <a:ext cx="1252728" cy="173736"/>
          </a:xfrm>
          <a:prstGeom prst="rect">
            <a:avLst/>
          </a:prstGeom>
          <a:noFill/>
          <a:ln/>
        </p:spPr>
        <p:txBody>
          <a:bodyPr wrap="square" lIns="0" tIns="0" rIns="0" bIns="0" rtlCol="0" anchor="ctr"/>
          <a:lstStyle/>
          <a:p>
            <a:pPr algn="ctr" indent="0" marL="0">
              <a:buNone/>
            </a:pPr>
            <a:r>
              <a:rPr lang="en-US" sz="750" b="1" dirty="0">
                <a:solidFill>
                  <a:srgbClr val="FFFFFF"/>
                </a:solidFill>
                <a:latin typeface="Meiryo" pitchFamily="34" charset="0"/>
                <a:ea typeface="Meiryo" pitchFamily="34" charset="-122"/>
                <a:cs typeface="Meiryo" pitchFamily="34" charset="-120"/>
              </a:rPr>
              <a:t>DO ／ 実施する</a:t>
            </a:r>
            <a:endParaRPr lang="en-US" sz="750" dirty="0"/>
          </a:p>
        </p:txBody>
      </p:sp>
      <p:sp>
        <p:nvSpPr>
          <p:cNvPr id="12" name="Text 10"/>
          <p:cNvSpPr/>
          <p:nvPr/>
        </p:nvSpPr>
        <p:spPr>
          <a:xfrm>
            <a:off x="722376" y="1855216"/>
            <a:ext cx="4366260" cy="174625"/>
          </a:xfrm>
          <a:prstGeom prst="rect">
            <a:avLst/>
          </a:prstGeom>
          <a:noFill/>
          <a:ln/>
        </p:spPr>
        <p:txBody>
          <a:bodyPr wrap="square" lIns="0" tIns="0" rIns="0" bIns="0" rtlCol="0" anchor="ctr"/>
          <a:lstStyle/>
          <a:p>
            <a:pPr indent="0" marL="0">
              <a:buNone/>
            </a:pPr>
            <a:r>
              <a:rPr lang="en-US" sz="1100" b="1" dirty="0">
                <a:solidFill>
                  <a:srgbClr val="16211A"/>
                </a:solidFill>
                <a:latin typeface="Meiryo" pitchFamily="34" charset="0"/>
                <a:ea typeface="Meiryo" pitchFamily="34" charset="-122"/>
                <a:cs typeface="Meiryo" pitchFamily="34" charset="-120"/>
              </a:rPr>
              <a:t>01 絞って、確実に効かせる</a:t>
            </a:r>
            <a:endParaRPr lang="en-US" sz="1100" dirty="0"/>
          </a:p>
        </p:txBody>
      </p:sp>
      <p:sp>
        <p:nvSpPr>
          <p:cNvPr id="13" name="Text 11"/>
          <p:cNvSpPr/>
          <p:nvPr/>
        </p:nvSpPr>
        <p:spPr>
          <a:xfrm>
            <a:off x="722376" y="2084705"/>
            <a:ext cx="4366260" cy="158369"/>
          </a:xfrm>
          <a:prstGeom prst="rect">
            <a:avLst/>
          </a:prstGeom>
          <a:noFill/>
          <a:ln/>
        </p:spPr>
        <p:txBody>
          <a:bodyPr wrap="square" lIns="0" tIns="0" rIns="0" bIns="0" rtlCol="0" anchor="t"/>
          <a:lstStyle/>
          <a:p>
            <a:pPr marL="342900" indent="-342900">
              <a:lnSpc>
                <a:spcPct val="120000"/>
              </a:lnSpc>
              <a:buSzPct val="100000"/>
              <a:buChar char="•"/>
            </a:pPr>
            <a:r>
              <a:rPr lang="en-US" sz="860" b="1" dirty="0">
                <a:solidFill>
                  <a:srgbClr val="000000"/>
                </a:solidFill>
                <a:latin typeface="Meiryo" pitchFamily="34" charset="0"/>
                <a:ea typeface="Meiryo" pitchFamily="34" charset="-122"/>
                <a:cs typeface="Meiryo" pitchFamily="34" charset="-120"/>
              </a:rPr>
              <a:t>正面ガラス面</a:t>
            </a:r>
            <a:pPr indent="0" marL="0">
              <a:lnSpc>
                <a:spcPct val="120000"/>
              </a:lnSpc>
              <a:buNone/>
            </a:pPr>
            <a:r>
              <a:rPr lang="en-US" sz="860" dirty="0">
                <a:solidFill>
                  <a:srgbClr val="000000"/>
                </a:solidFill>
                <a:latin typeface="Meiryo" pitchFamily="34" charset="0"/>
                <a:ea typeface="Meiryo" pitchFamily="34" charset="-122"/>
                <a:cs typeface="Meiryo" pitchFamily="34" charset="-120"/>
              </a:rPr>
              <a:t>：全面装飾はせず目を引く要素に限定＋</a:t>
            </a:r>
            <a:pPr indent="0" marL="0">
              <a:lnSpc>
                <a:spcPct val="120000"/>
              </a:lnSpc>
              <a:buNone/>
            </a:pPr>
            <a:r>
              <a:rPr lang="en-US" sz="860" b="1" dirty="0">
                <a:solidFill>
                  <a:srgbClr val="000000"/>
                </a:solidFill>
                <a:latin typeface="Meiryo" pitchFamily="34" charset="0"/>
                <a:ea typeface="Meiryo" pitchFamily="34" charset="-122"/>
                <a:cs typeface="Meiryo" pitchFamily="34" charset="-120"/>
              </a:rPr>
              <a:t>既存アーカイブポスターを活用</a:t>
            </a:r>
            <a:endParaRPr lang="en-US" sz="860" dirty="0"/>
          </a:p>
        </p:txBody>
      </p:sp>
      <p:sp>
        <p:nvSpPr>
          <p:cNvPr id="14" name="Text 12"/>
          <p:cNvSpPr/>
          <p:nvPr/>
        </p:nvSpPr>
        <p:spPr>
          <a:xfrm>
            <a:off x="722376" y="2288794"/>
            <a:ext cx="4366260" cy="158369"/>
          </a:xfrm>
          <a:prstGeom prst="rect">
            <a:avLst/>
          </a:prstGeom>
          <a:noFill/>
          <a:ln/>
        </p:spPr>
        <p:txBody>
          <a:bodyPr wrap="square" lIns="0" tIns="0" rIns="0" bIns="0" rtlCol="0" anchor="t"/>
          <a:lstStyle/>
          <a:p>
            <a:pPr marL="342900" indent="-342900">
              <a:lnSpc>
                <a:spcPct val="120000"/>
              </a:lnSpc>
              <a:buSzPct val="100000"/>
              <a:buChar char="•"/>
            </a:pPr>
            <a:r>
              <a:rPr lang="en-US" sz="860" b="1" dirty="0">
                <a:solidFill>
                  <a:srgbClr val="000000"/>
                </a:solidFill>
                <a:latin typeface="Meiryo" pitchFamily="34" charset="0"/>
                <a:ea typeface="Meiryo" pitchFamily="34" charset="-122"/>
                <a:cs typeface="Meiryo" pitchFamily="34" charset="-120"/>
              </a:rPr>
              <a:t>階段</a:t>
            </a:r>
            <a:pPr indent="0" marL="0">
              <a:lnSpc>
                <a:spcPct val="120000"/>
              </a:lnSpc>
              <a:buNone/>
            </a:pPr>
            <a:r>
              <a:rPr lang="en-US" sz="860" dirty="0">
                <a:solidFill>
                  <a:srgbClr val="000000"/>
                </a:solidFill>
                <a:latin typeface="Meiryo" pitchFamily="34" charset="0"/>
                <a:ea typeface="Meiryo" pitchFamily="34" charset="-122"/>
                <a:cs typeface="Meiryo" pitchFamily="34" charset="-120"/>
              </a:rPr>
              <a:t>：凹凸でシート不可 → </a:t>
            </a:r>
            <a:pPr indent="0" marL="0">
              <a:lnSpc>
                <a:spcPct val="120000"/>
              </a:lnSpc>
              <a:buNone/>
            </a:pPr>
            <a:r>
              <a:rPr lang="en-US" sz="860" b="1" dirty="0">
                <a:solidFill>
                  <a:srgbClr val="000000"/>
                </a:solidFill>
                <a:latin typeface="Meiryo" pitchFamily="34" charset="0"/>
                <a:ea typeface="Meiryo" pitchFamily="34" charset="-122"/>
                <a:cs typeface="Meiryo" pitchFamily="34" charset="-120"/>
              </a:rPr>
              <a:t>パネル等</a:t>
            </a:r>
            <a:pPr indent="0" marL="0">
              <a:lnSpc>
                <a:spcPct val="120000"/>
              </a:lnSpc>
              <a:buNone/>
            </a:pPr>
            <a:r>
              <a:rPr lang="en-US" sz="860" dirty="0">
                <a:solidFill>
                  <a:srgbClr val="000000"/>
                </a:solidFill>
                <a:latin typeface="Meiryo" pitchFamily="34" charset="0"/>
                <a:ea typeface="Meiryo" pitchFamily="34" charset="-122"/>
                <a:cs typeface="Meiryo" pitchFamily="34" charset="-120"/>
              </a:rPr>
              <a:t>。降りた先に</a:t>
            </a:r>
            <a:pPr indent="0" marL="0">
              <a:lnSpc>
                <a:spcPct val="120000"/>
              </a:lnSpc>
              <a:buNone/>
            </a:pPr>
            <a:r>
              <a:rPr lang="en-US" sz="860" b="1" dirty="0">
                <a:solidFill>
                  <a:srgbClr val="000000"/>
                </a:solidFill>
                <a:latin typeface="Meiryo" pitchFamily="34" charset="0"/>
                <a:ea typeface="Meiryo" pitchFamily="34" charset="-122"/>
                <a:cs typeface="Meiryo" pitchFamily="34" charset="-120"/>
              </a:rPr>
              <a:t>フロアマット</a:t>
            </a:r>
            <a:pPr indent="0" marL="0">
              <a:lnSpc>
                <a:spcPct val="120000"/>
              </a:lnSpc>
              <a:buNone/>
            </a:pPr>
            <a:r>
              <a:rPr lang="en-US" sz="860" dirty="0">
                <a:solidFill>
                  <a:srgbClr val="000000"/>
                </a:solidFill>
                <a:latin typeface="Meiryo" pitchFamily="34" charset="0"/>
                <a:ea typeface="Meiryo" pitchFamily="34" charset="-122"/>
                <a:cs typeface="Meiryo" pitchFamily="34" charset="-120"/>
              </a:rPr>
              <a:t>を敷く</a:t>
            </a:r>
            <a:endParaRPr lang="en-US" sz="860" dirty="0"/>
          </a:p>
        </p:txBody>
      </p:sp>
      <p:sp>
        <p:nvSpPr>
          <p:cNvPr id="15" name="Text 13"/>
          <p:cNvSpPr/>
          <p:nvPr/>
        </p:nvSpPr>
        <p:spPr>
          <a:xfrm>
            <a:off x="722376" y="2492883"/>
            <a:ext cx="4366260" cy="158369"/>
          </a:xfrm>
          <a:prstGeom prst="rect">
            <a:avLst/>
          </a:prstGeom>
          <a:noFill/>
          <a:ln/>
        </p:spPr>
        <p:txBody>
          <a:bodyPr wrap="square" lIns="0" tIns="0" rIns="0" bIns="0" rtlCol="0" anchor="t"/>
          <a:lstStyle/>
          <a:p>
            <a:pPr marL="342900" indent="-342900">
              <a:lnSpc>
                <a:spcPct val="120000"/>
              </a:lnSpc>
              <a:buSzPct val="100000"/>
              <a:buChar char="•"/>
            </a:pPr>
            <a:r>
              <a:rPr lang="en-US" sz="860" b="1" dirty="0">
                <a:solidFill>
                  <a:srgbClr val="000000"/>
                </a:solidFill>
                <a:latin typeface="Meiryo" pitchFamily="34" charset="0"/>
                <a:ea typeface="Meiryo" pitchFamily="34" charset="-122"/>
                <a:cs typeface="Meiryo" pitchFamily="34" charset="-120"/>
              </a:rPr>
              <a:t>① 競技エリア 9,000×1,820mm</a:t>
            </a:r>
            <a:pPr indent="0" marL="0">
              <a:lnSpc>
                <a:spcPct val="120000"/>
              </a:lnSpc>
              <a:buNone/>
            </a:pPr>
            <a:r>
              <a:rPr lang="en-US" sz="860" dirty="0">
                <a:solidFill>
                  <a:srgbClr val="000000"/>
                </a:solidFill>
                <a:latin typeface="Meiryo" pitchFamily="34" charset="0"/>
                <a:ea typeface="Meiryo" pitchFamily="34" charset="-122"/>
                <a:cs typeface="Meiryo" pitchFamily="34" charset="-120"/>
              </a:rPr>
              <a:t>：ステージは組まず</a:t>
            </a:r>
            <a:pPr indent="0" marL="0">
              <a:lnSpc>
                <a:spcPct val="120000"/>
              </a:lnSpc>
              <a:buNone/>
            </a:pPr>
            <a:r>
              <a:rPr lang="en-US" sz="860" b="1" dirty="0">
                <a:solidFill>
                  <a:srgbClr val="000000"/>
                </a:solidFill>
                <a:latin typeface="Meiryo" pitchFamily="34" charset="0"/>
                <a:ea typeface="Meiryo" pitchFamily="34" charset="-122"/>
                <a:cs typeface="Meiryo" pitchFamily="34" charset="-120"/>
              </a:rPr>
              <a:t>リノリウム等で平面を確保</a:t>
            </a:r>
            <a:endParaRPr lang="en-US" sz="860" dirty="0"/>
          </a:p>
        </p:txBody>
      </p:sp>
      <p:sp>
        <p:nvSpPr>
          <p:cNvPr id="16" name="Text 14"/>
          <p:cNvSpPr/>
          <p:nvPr/>
        </p:nvSpPr>
        <p:spPr>
          <a:xfrm>
            <a:off x="722376" y="2696972"/>
            <a:ext cx="4366260" cy="158369"/>
          </a:xfrm>
          <a:prstGeom prst="rect">
            <a:avLst/>
          </a:prstGeom>
          <a:noFill/>
          <a:ln/>
        </p:spPr>
        <p:txBody>
          <a:bodyPr wrap="square" lIns="0" tIns="0" rIns="0" bIns="0" rtlCol="0" anchor="t"/>
          <a:lstStyle/>
          <a:p>
            <a:pPr marL="342900" indent="-342900">
              <a:lnSpc>
                <a:spcPct val="120000"/>
              </a:lnSpc>
              <a:buSzPct val="100000"/>
              <a:buChar char="•"/>
            </a:pPr>
            <a:r>
              <a:rPr lang="en-US" sz="860" b="1" dirty="0">
                <a:solidFill>
                  <a:srgbClr val="000000"/>
                </a:solidFill>
                <a:latin typeface="Meiryo" pitchFamily="34" charset="0"/>
                <a:ea typeface="Meiryo" pitchFamily="34" charset="-122"/>
                <a:cs typeface="Meiryo" pitchFamily="34" charset="-120"/>
              </a:rPr>
              <a:t>② DRINK ブース</a:t>
            </a:r>
            <a:pPr indent="0" marL="0">
              <a:lnSpc>
                <a:spcPct val="120000"/>
              </a:lnSpc>
              <a:buNone/>
            </a:pPr>
            <a:r>
              <a:rPr lang="en-US" sz="860" dirty="0">
                <a:solidFill>
                  <a:srgbClr val="000000"/>
                </a:solidFill>
                <a:latin typeface="Meiryo" pitchFamily="34" charset="0"/>
                <a:ea typeface="Meiryo" pitchFamily="34" charset="-122"/>
                <a:cs typeface="Meiryo" pitchFamily="34" charset="-120"/>
              </a:rPr>
              <a:t>を設置。ステッカーの配布もここで行う</a:t>
            </a:r>
            <a:endParaRPr lang="en-US" sz="860" dirty="0"/>
          </a:p>
        </p:txBody>
      </p:sp>
      <p:sp>
        <p:nvSpPr>
          <p:cNvPr id="17" name="Text 15"/>
          <p:cNvSpPr/>
          <p:nvPr/>
        </p:nvSpPr>
        <p:spPr>
          <a:xfrm>
            <a:off x="722376" y="2901061"/>
            <a:ext cx="4366260" cy="158369"/>
          </a:xfrm>
          <a:prstGeom prst="rect">
            <a:avLst/>
          </a:prstGeom>
          <a:noFill/>
          <a:ln/>
        </p:spPr>
        <p:txBody>
          <a:bodyPr wrap="square" lIns="0" tIns="0" rIns="0" bIns="0" rtlCol="0" anchor="t"/>
          <a:lstStyle/>
          <a:p>
            <a:pPr marL="342900" indent="-342900">
              <a:lnSpc>
                <a:spcPct val="120000"/>
              </a:lnSpc>
              <a:buSzPct val="100000"/>
              <a:buChar char="•"/>
            </a:pPr>
            <a:r>
              <a:rPr lang="en-US" sz="860" b="1" dirty="0">
                <a:solidFill>
                  <a:srgbClr val="000000"/>
                </a:solidFill>
                <a:latin typeface="Meiryo" pitchFamily="34" charset="0"/>
                <a:ea typeface="Meiryo" pitchFamily="34" charset="-122"/>
                <a:cs typeface="Meiryo" pitchFamily="34" charset="-120"/>
              </a:rPr>
              <a:t>③ フォトブース</a:t>
            </a:r>
            <a:pPr indent="0" marL="0">
              <a:lnSpc>
                <a:spcPct val="120000"/>
              </a:lnSpc>
              <a:buNone/>
            </a:pPr>
            <a:r>
              <a:rPr lang="en-US" sz="860" dirty="0">
                <a:solidFill>
                  <a:srgbClr val="000000"/>
                </a:solidFill>
                <a:latin typeface="Meiryo" pitchFamily="34" charset="0"/>
                <a:ea typeface="Meiryo" pitchFamily="34" charset="-122"/>
                <a:cs typeface="Meiryo" pitchFamily="34" charset="-120"/>
              </a:rPr>
              <a:t>：ミラーに</a:t>
            </a:r>
            <a:pPr indent="0" marL="0">
              <a:lnSpc>
                <a:spcPct val="120000"/>
              </a:lnSpc>
              <a:buNone/>
            </a:pPr>
            <a:r>
              <a:rPr lang="en-US" sz="860" b="1" dirty="0">
                <a:solidFill>
                  <a:srgbClr val="000000"/>
                </a:solidFill>
                <a:latin typeface="Meiryo" pitchFamily="34" charset="0"/>
                <a:ea typeface="Meiryo" pitchFamily="34" charset="-122"/>
                <a:cs typeface="Meiryo" pitchFamily="34" charset="-120"/>
              </a:rPr>
              <a:t>上部から下部へ縦に装飾</a:t>
            </a:r>
            <a:pPr indent="0" marL="0">
              <a:lnSpc>
                <a:spcPct val="120000"/>
              </a:lnSpc>
              <a:buNone/>
            </a:pPr>
            <a:r>
              <a:rPr lang="en-US" sz="860" dirty="0">
                <a:solidFill>
                  <a:srgbClr val="000000"/>
                </a:solidFill>
                <a:latin typeface="Meiryo" pitchFamily="34" charset="0"/>
                <a:ea typeface="Meiryo" pitchFamily="34" charset="-122"/>
                <a:cs typeface="Meiryo" pitchFamily="34" charset="-120"/>
              </a:rPr>
              <a:t>、中央は空ける</a:t>
            </a:r>
            <a:endParaRPr lang="en-US" sz="860" dirty="0"/>
          </a:p>
        </p:txBody>
      </p:sp>
      <p:sp>
        <p:nvSpPr>
          <p:cNvPr id="18" name="Text 16"/>
          <p:cNvSpPr/>
          <p:nvPr/>
        </p:nvSpPr>
        <p:spPr>
          <a:xfrm>
            <a:off x="722376" y="3105150"/>
            <a:ext cx="4366260" cy="158369"/>
          </a:xfrm>
          <a:prstGeom prst="rect">
            <a:avLst/>
          </a:prstGeom>
          <a:noFill/>
          <a:ln/>
        </p:spPr>
        <p:txBody>
          <a:bodyPr wrap="square" lIns="0" tIns="0" rIns="0" bIns="0" rtlCol="0" anchor="t"/>
          <a:lstStyle/>
          <a:p>
            <a:pPr marL="342900" indent="-342900">
              <a:lnSpc>
                <a:spcPct val="120000"/>
              </a:lnSpc>
              <a:buSzPct val="100000"/>
              <a:buChar char="•"/>
            </a:pPr>
            <a:r>
              <a:rPr lang="en-US" sz="860" b="1" dirty="0">
                <a:solidFill>
                  <a:srgbClr val="000000"/>
                </a:solidFill>
                <a:latin typeface="Meiryo" pitchFamily="34" charset="0"/>
                <a:ea typeface="Meiryo" pitchFamily="34" charset="-122"/>
                <a:cs typeface="Meiryo" pitchFamily="34" charset="-120"/>
              </a:rPr>
              <a:t>④ DJ ブース</a:t>
            </a:r>
            <a:pPr indent="0" marL="0">
              <a:lnSpc>
                <a:spcPct val="120000"/>
              </a:lnSpc>
              <a:buNone/>
            </a:pPr>
            <a:r>
              <a:rPr lang="en-US" sz="860" dirty="0">
                <a:solidFill>
                  <a:srgbClr val="000000"/>
                </a:solidFill>
                <a:latin typeface="Meiryo" pitchFamily="34" charset="0"/>
                <a:ea typeface="Meiryo" pitchFamily="34" charset="-122"/>
                <a:cs typeface="Meiryo" pitchFamily="34" charset="-120"/>
              </a:rPr>
              <a:t>：</a:t>
            </a:r>
            <a:pPr indent="0" marL="0">
              <a:lnSpc>
                <a:spcPct val="120000"/>
              </a:lnSpc>
              <a:buNone/>
            </a:pPr>
            <a:r>
              <a:rPr lang="en-US" sz="860" b="1" dirty="0">
                <a:solidFill>
                  <a:srgbClr val="000000"/>
                </a:solidFill>
                <a:latin typeface="Meiryo" pitchFamily="34" charset="0"/>
                <a:ea typeface="Meiryo" pitchFamily="34" charset="-122"/>
                <a:cs typeface="Meiryo" pitchFamily="34" charset="-120"/>
              </a:rPr>
              <a:t>既存キオスクを転用</a:t>
            </a:r>
            <a:pPr indent="0" marL="0">
              <a:lnSpc>
                <a:spcPct val="120000"/>
              </a:lnSpc>
              <a:buNone/>
            </a:pPr>
            <a:r>
              <a:rPr lang="en-US" sz="860" dirty="0">
                <a:solidFill>
                  <a:srgbClr val="000000"/>
                </a:solidFill>
                <a:latin typeface="Meiryo" pitchFamily="34" charset="0"/>
                <a:ea typeface="Meiryo" pitchFamily="34" charset="-122"/>
                <a:cs typeface="Meiryo" pitchFamily="34" charset="-120"/>
              </a:rPr>
              <a:t>（造作なし）＋周辺に照明とロゴサイン</a:t>
            </a:r>
            <a:endParaRPr lang="en-US" sz="860" dirty="0"/>
          </a:p>
        </p:txBody>
      </p:sp>
      <p:sp>
        <p:nvSpPr>
          <p:cNvPr id="19" name="Shape 17"/>
          <p:cNvSpPr/>
          <p:nvPr/>
        </p:nvSpPr>
        <p:spPr>
          <a:xfrm>
            <a:off x="5445252" y="1489456"/>
            <a:ext cx="4677156" cy="2229358"/>
          </a:xfrm>
          <a:prstGeom prst="rect">
            <a:avLst/>
          </a:prstGeom>
          <a:solidFill>
            <a:srgbClr val="FFFFFF"/>
          </a:solidFill>
          <a:ln w="9525">
            <a:solidFill>
              <a:srgbClr val="D8CFB6"/>
            </a:solidFill>
            <a:prstDash val="solid"/>
          </a:ln>
        </p:spPr>
      </p:sp>
      <p:sp>
        <p:nvSpPr>
          <p:cNvPr id="20" name="Shape 18"/>
          <p:cNvSpPr/>
          <p:nvPr/>
        </p:nvSpPr>
        <p:spPr>
          <a:xfrm>
            <a:off x="5600700" y="1635760"/>
            <a:ext cx="1728216" cy="173736"/>
          </a:xfrm>
          <a:prstGeom prst="rect">
            <a:avLst/>
          </a:prstGeom>
          <a:solidFill>
            <a:srgbClr val="8B9189"/>
          </a:solidFill>
          <a:ln/>
        </p:spPr>
      </p:sp>
      <p:sp>
        <p:nvSpPr>
          <p:cNvPr id="21" name="Text 19"/>
          <p:cNvSpPr/>
          <p:nvPr/>
        </p:nvSpPr>
        <p:spPr>
          <a:xfrm>
            <a:off x="5600700" y="1635760"/>
            <a:ext cx="1728216" cy="173736"/>
          </a:xfrm>
          <a:prstGeom prst="rect">
            <a:avLst/>
          </a:prstGeom>
          <a:noFill/>
          <a:ln/>
        </p:spPr>
        <p:txBody>
          <a:bodyPr wrap="square" lIns="0" tIns="0" rIns="0" bIns="0" rtlCol="0" anchor="ctr"/>
          <a:lstStyle/>
          <a:p>
            <a:pPr algn="ctr" indent="0" marL="0">
              <a:buNone/>
            </a:pPr>
            <a:r>
              <a:rPr lang="en-US" sz="750" b="1" dirty="0">
                <a:solidFill>
                  <a:srgbClr val="FFFFFF"/>
                </a:solidFill>
                <a:latin typeface="Meiryo" pitchFamily="34" charset="0"/>
                <a:ea typeface="Meiryo" pitchFamily="34" charset="-122"/>
                <a:cs typeface="Meiryo" pitchFamily="34" charset="-120"/>
              </a:rPr>
              <a:t>NOT ／ 今回はやらない</a:t>
            </a:r>
            <a:endParaRPr lang="en-US" sz="750" dirty="0"/>
          </a:p>
        </p:txBody>
      </p:sp>
      <p:sp>
        <p:nvSpPr>
          <p:cNvPr id="22" name="Text 20"/>
          <p:cNvSpPr/>
          <p:nvPr/>
        </p:nvSpPr>
        <p:spPr>
          <a:xfrm>
            <a:off x="5600700" y="1855216"/>
            <a:ext cx="4366260" cy="174625"/>
          </a:xfrm>
          <a:prstGeom prst="rect">
            <a:avLst/>
          </a:prstGeom>
          <a:noFill/>
          <a:ln/>
        </p:spPr>
        <p:txBody>
          <a:bodyPr wrap="square" lIns="0" tIns="0" rIns="0" bIns="0" rtlCol="0" anchor="ctr"/>
          <a:lstStyle/>
          <a:p>
            <a:pPr indent="0" marL="0">
              <a:buNone/>
            </a:pPr>
            <a:r>
              <a:rPr lang="en-US" sz="1100" b="1" dirty="0">
                <a:solidFill>
                  <a:srgbClr val="16211A"/>
                </a:solidFill>
                <a:latin typeface="Meiryo" pitchFamily="34" charset="0"/>
                <a:ea typeface="Meiryo" pitchFamily="34" charset="-122"/>
                <a:cs typeface="Meiryo" pitchFamily="34" charset="-120"/>
              </a:rPr>
              <a:t>02 今回は行わないこと</a:t>
            </a:r>
            <a:endParaRPr lang="en-US" sz="1100" dirty="0"/>
          </a:p>
        </p:txBody>
      </p:sp>
      <p:sp>
        <p:nvSpPr>
          <p:cNvPr id="23" name="Text 21"/>
          <p:cNvSpPr/>
          <p:nvPr/>
        </p:nvSpPr>
        <p:spPr>
          <a:xfrm>
            <a:off x="5600700" y="2084705"/>
            <a:ext cx="4366260" cy="158369"/>
          </a:xfrm>
          <a:prstGeom prst="rect">
            <a:avLst/>
          </a:prstGeom>
          <a:noFill/>
          <a:ln/>
        </p:spPr>
        <p:txBody>
          <a:bodyPr wrap="square" lIns="0" tIns="0" rIns="0" bIns="0" rtlCol="0" anchor="t"/>
          <a:lstStyle/>
          <a:p>
            <a:pPr marL="342900" indent="-342900">
              <a:lnSpc>
                <a:spcPct val="120000"/>
              </a:lnSpc>
              <a:buSzPct val="100000"/>
              <a:buChar char="•"/>
            </a:pPr>
            <a:r>
              <a:rPr lang="en-US" sz="860" b="1" dirty="0">
                <a:solidFill>
                  <a:srgbClr val="000000"/>
                </a:solidFill>
                <a:latin typeface="Meiryo" pitchFamily="34" charset="0"/>
                <a:ea typeface="Meiryo" pitchFamily="34" charset="-122"/>
                <a:cs typeface="Meiryo" pitchFamily="34" charset="-120"/>
              </a:rPr>
              <a:t>店舗正面の全面装飾</a:t>
            </a:r>
            <a:pPr indent="0" marL="0">
              <a:lnSpc>
                <a:spcPct val="120000"/>
              </a:lnSpc>
              <a:buNone/>
            </a:pPr>
            <a:r>
              <a:rPr lang="en-US" sz="860" dirty="0">
                <a:solidFill>
                  <a:srgbClr val="000000"/>
                </a:solidFill>
                <a:latin typeface="Meiryo" pitchFamily="34" charset="0"/>
                <a:ea typeface="Meiryo" pitchFamily="34" charset="-122"/>
                <a:cs typeface="Meiryo" pitchFamily="34" charset="-120"/>
              </a:rPr>
              <a:t> — 費用が見合わないため縮小</a:t>
            </a:r>
            <a:endParaRPr lang="en-US" sz="860" dirty="0"/>
          </a:p>
        </p:txBody>
      </p:sp>
      <p:sp>
        <p:nvSpPr>
          <p:cNvPr id="24" name="Text 22"/>
          <p:cNvSpPr/>
          <p:nvPr/>
        </p:nvSpPr>
        <p:spPr>
          <a:xfrm>
            <a:off x="5600700" y="2288794"/>
            <a:ext cx="4366260" cy="158369"/>
          </a:xfrm>
          <a:prstGeom prst="rect">
            <a:avLst/>
          </a:prstGeom>
          <a:noFill/>
          <a:ln/>
        </p:spPr>
        <p:txBody>
          <a:bodyPr wrap="square" lIns="0" tIns="0" rIns="0" bIns="0" rtlCol="0" anchor="t"/>
          <a:lstStyle/>
          <a:p>
            <a:pPr marL="342900" indent="-342900">
              <a:lnSpc>
                <a:spcPct val="120000"/>
              </a:lnSpc>
              <a:buSzPct val="100000"/>
              <a:buChar char="•"/>
            </a:pPr>
            <a:r>
              <a:rPr lang="en-US" sz="860" b="1" dirty="0">
                <a:solidFill>
                  <a:srgbClr val="000000"/>
                </a:solidFill>
                <a:latin typeface="Meiryo" pitchFamily="34" charset="0"/>
                <a:ea typeface="Meiryo" pitchFamily="34" charset="-122"/>
                <a:cs typeface="Meiryo" pitchFamily="34" charset="-120"/>
              </a:rPr>
              <a:t>階段へのカッティングシート全面貼り</a:t>
            </a:r>
            <a:pPr indent="0" marL="0">
              <a:lnSpc>
                <a:spcPct val="120000"/>
              </a:lnSpc>
              <a:buNone/>
            </a:pPr>
            <a:r>
              <a:rPr lang="en-US" sz="860" dirty="0">
                <a:solidFill>
                  <a:srgbClr val="000000"/>
                </a:solidFill>
                <a:latin typeface="Meiryo" pitchFamily="34" charset="0"/>
                <a:ea typeface="Meiryo" pitchFamily="34" charset="-122"/>
                <a:cs typeface="Meiryo" pitchFamily="34" charset="-120"/>
              </a:rPr>
              <a:t> — 凹凸のため物理的に不可</a:t>
            </a:r>
            <a:endParaRPr lang="en-US" sz="860" dirty="0"/>
          </a:p>
        </p:txBody>
      </p:sp>
      <p:sp>
        <p:nvSpPr>
          <p:cNvPr id="25" name="Text 23"/>
          <p:cNvSpPr/>
          <p:nvPr/>
        </p:nvSpPr>
        <p:spPr>
          <a:xfrm>
            <a:off x="5600700" y="2492883"/>
            <a:ext cx="4366260" cy="158369"/>
          </a:xfrm>
          <a:prstGeom prst="rect">
            <a:avLst/>
          </a:prstGeom>
          <a:noFill/>
          <a:ln/>
        </p:spPr>
        <p:txBody>
          <a:bodyPr wrap="square" lIns="0" tIns="0" rIns="0" bIns="0" rtlCol="0" anchor="t"/>
          <a:lstStyle/>
          <a:p>
            <a:pPr marL="342900" indent="-342900">
              <a:lnSpc>
                <a:spcPct val="120000"/>
              </a:lnSpc>
              <a:buSzPct val="100000"/>
              <a:buChar char="•"/>
            </a:pPr>
            <a:r>
              <a:rPr lang="en-US" sz="860" b="1" dirty="0">
                <a:solidFill>
                  <a:srgbClr val="000000"/>
                </a:solidFill>
                <a:latin typeface="Meiryo" pitchFamily="34" charset="0"/>
                <a:ea typeface="Meiryo" pitchFamily="34" charset="-122"/>
                <a:cs typeface="Meiryo" pitchFamily="34" charset="-120"/>
              </a:rPr>
              <a:t>造作ステージの設置</a:t>
            </a:r>
            <a:pPr indent="0" marL="0">
              <a:lnSpc>
                <a:spcPct val="120000"/>
              </a:lnSpc>
              <a:buNone/>
            </a:pPr>
            <a:r>
              <a:rPr lang="en-US" sz="860" dirty="0">
                <a:solidFill>
                  <a:srgbClr val="000000"/>
                </a:solidFill>
                <a:latin typeface="Meiryo" pitchFamily="34" charset="0"/>
                <a:ea typeface="Meiryo" pitchFamily="34" charset="-122"/>
                <a:cs typeface="Meiryo" pitchFamily="34" charset="-120"/>
              </a:rPr>
              <a:t> — 高額。リノリウムで平面を確保する方式に変更</a:t>
            </a:r>
            <a:endParaRPr lang="en-US" sz="860" dirty="0"/>
          </a:p>
        </p:txBody>
      </p:sp>
      <p:sp>
        <p:nvSpPr>
          <p:cNvPr id="26" name="Text 24"/>
          <p:cNvSpPr/>
          <p:nvPr/>
        </p:nvSpPr>
        <p:spPr>
          <a:xfrm>
            <a:off x="5600700" y="2696972"/>
            <a:ext cx="4366260" cy="158369"/>
          </a:xfrm>
          <a:prstGeom prst="rect">
            <a:avLst/>
          </a:prstGeom>
          <a:noFill/>
          <a:ln/>
        </p:spPr>
        <p:txBody>
          <a:bodyPr wrap="square" lIns="0" tIns="0" rIns="0" bIns="0" rtlCol="0" anchor="t"/>
          <a:lstStyle/>
          <a:p>
            <a:pPr marL="342900" indent="-342900">
              <a:lnSpc>
                <a:spcPct val="120000"/>
              </a:lnSpc>
              <a:buSzPct val="100000"/>
              <a:buChar char="•"/>
            </a:pPr>
            <a:r>
              <a:rPr lang="en-US" sz="860" b="1" dirty="0">
                <a:solidFill>
                  <a:srgbClr val="000000"/>
                </a:solidFill>
                <a:latin typeface="Meiryo" pitchFamily="34" charset="0"/>
                <a:ea typeface="Meiryo" pitchFamily="34" charset="-122"/>
                <a:cs typeface="Meiryo" pitchFamily="34" charset="-120"/>
              </a:rPr>
              <a:t>「オンコート／オフコート」の表現</a:t>
            </a:r>
            <a:pPr indent="0" marL="0">
              <a:lnSpc>
                <a:spcPct val="120000"/>
              </a:lnSpc>
              <a:buNone/>
            </a:pPr>
            <a:r>
              <a:rPr lang="en-US" sz="860" dirty="0">
                <a:solidFill>
                  <a:srgbClr val="000000"/>
                </a:solidFill>
                <a:latin typeface="Meiryo" pitchFamily="34" charset="0"/>
                <a:ea typeface="Meiryo" pitchFamily="34" charset="-122"/>
                <a:cs typeface="Meiryo" pitchFamily="34" charset="-120"/>
              </a:rPr>
              <a:t> — 古く、混乱を招くため使わない</a:t>
            </a:r>
            <a:endParaRPr lang="en-US" sz="860" dirty="0"/>
          </a:p>
        </p:txBody>
      </p:sp>
      <p:sp>
        <p:nvSpPr>
          <p:cNvPr id="27" name="Text 25"/>
          <p:cNvSpPr/>
          <p:nvPr/>
        </p:nvSpPr>
        <p:spPr>
          <a:xfrm>
            <a:off x="5600700" y="2901061"/>
            <a:ext cx="4366260" cy="158369"/>
          </a:xfrm>
          <a:prstGeom prst="rect">
            <a:avLst/>
          </a:prstGeom>
          <a:noFill/>
          <a:ln/>
        </p:spPr>
        <p:txBody>
          <a:bodyPr wrap="square" lIns="0" tIns="0" rIns="0" bIns="0" rtlCol="0" anchor="t"/>
          <a:lstStyle/>
          <a:p>
            <a:pPr marL="342900" indent="-342900">
              <a:lnSpc>
                <a:spcPct val="120000"/>
              </a:lnSpc>
              <a:buSzPct val="100000"/>
              <a:buChar char="•"/>
            </a:pPr>
            <a:r>
              <a:rPr lang="en-US" sz="860" b="1" dirty="0">
                <a:solidFill>
                  <a:srgbClr val="000000"/>
                </a:solidFill>
                <a:latin typeface="Meiryo" pitchFamily="34" charset="0"/>
                <a:ea typeface="Meiryo" pitchFamily="34" charset="-122"/>
                <a:cs typeface="Meiryo" pitchFamily="34" charset="-120"/>
              </a:rPr>
              <a:t>DJ ブースの造作</a:t>
            </a:r>
            <a:pPr indent="0" marL="0">
              <a:lnSpc>
                <a:spcPct val="120000"/>
              </a:lnSpc>
              <a:buNone/>
            </a:pPr>
            <a:r>
              <a:rPr lang="en-US" sz="860" dirty="0">
                <a:solidFill>
                  <a:srgbClr val="000000"/>
                </a:solidFill>
                <a:latin typeface="Meiryo" pitchFamily="34" charset="0"/>
                <a:ea typeface="Meiryo" pitchFamily="34" charset="-122"/>
                <a:cs typeface="Meiryo" pitchFamily="34" charset="-120"/>
              </a:rPr>
              <a:t> — 既存キオスクを転用するため不要</a:t>
            </a:r>
            <a:endParaRPr lang="en-US" sz="860" dirty="0"/>
          </a:p>
        </p:txBody>
      </p:sp>
      <p:sp>
        <p:nvSpPr>
          <p:cNvPr id="28" name="Shape 26"/>
          <p:cNvSpPr/>
          <p:nvPr/>
        </p:nvSpPr>
        <p:spPr>
          <a:xfrm>
            <a:off x="5600700" y="3141726"/>
            <a:ext cx="4366260" cy="7315"/>
          </a:xfrm>
          <a:prstGeom prst="rect">
            <a:avLst/>
          </a:prstGeom>
          <a:solidFill>
            <a:srgbClr val="ECE6D8"/>
          </a:solidFill>
          <a:ln/>
        </p:spPr>
      </p:sp>
      <p:sp>
        <p:nvSpPr>
          <p:cNvPr id="29" name="Text 27"/>
          <p:cNvSpPr/>
          <p:nvPr/>
        </p:nvSpPr>
        <p:spPr>
          <a:xfrm>
            <a:off x="5600700" y="3196590"/>
            <a:ext cx="4366260" cy="321056"/>
          </a:xfrm>
          <a:prstGeom prst="rect">
            <a:avLst/>
          </a:prstGeom>
          <a:noFill/>
          <a:ln/>
        </p:spPr>
        <p:txBody>
          <a:bodyPr wrap="square" lIns="0" tIns="0" rIns="0" bIns="0" rtlCol="0" anchor="t"/>
          <a:lstStyle/>
          <a:p>
            <a:pPr indent="0" marL="0">
              <a:lnSpc>
                <a:spcPct val="120000"/>
              </a:lnSpc>
              <a:buNone/>
            </a:pPr>
            <a:r>
              <a:rPr lang="en-US" sz="800" b="1" dirty="0">
                <a:solidFill>
                  <a:srgbClr val="000000"/>
                </a:solidFill>
                <a:latin typeface="Meiryo" pitchFamily="34" charset="0"/>
                <a:ea typeface="Meiryo" pitchFamily="34" charset="-122"/>
                <a:cs typeface="Meiryo" pitchFamily="34" charset="-120"/>
              </a:rPr>
              <a:t>絞り込んだ理由</a:t>
            </a:r>
            <a:pPr indent="0" marL="0">
              <a:lnSpc>
                <a:spcPct val="120000"/>
              </a:lnSpc>
              <a:buNone/>
            </a:pPr>
            <a:r>
              <a:rPr lang="en-US" sz="800" dirty="0">
                <a:solidFill>
                  <a:srgbClr val="000000"/>
                </a:solidFill>
                <a:latin typeface="Meiryo" pitchFamily="34" charset="0"/>
                <a:ea typeface="Meiryo" pitchFamily="34" charset="-122"/>
                <a:cs typeface="Meiryo" pitchFamily="34" charset="-120"/>
              </a:rPr>
              <a:t> ご予算内で確実に実施し、</a:t>
            </a:r>
            <a:pPr indent="0" marL="0">
              <a:lnSpc>
                <a:spcPct val="120000"/>
              </a:lnSpc>
              <a:buNone/>
            </a:pPr>
            <a:r>
              <a:rPr lang="en-US" sz="800" b="1" dirty="0">
                <a:solidFill>
                  <a:srgbClr val="000000"/>
                </a:solidFill>
                <a:latin typeface="Meiryo" pitchFamily="34" charset="0"/>
                <a:ea typeface="Meiryo" pitchFamily="34" charset="-122"/>
                <a:cs typeface="Meiryo" pitchFamily="34" charset="-120"/>
              </a:rPr>
              <a:t>当日の運用も回る形にするため</a:t>
            </a:r>
            <a:pPr indent="0" marL="0">
              <a:lnSpc>
                <a:spcPct val="120000"/>
              </a:lnSpc>
              <a:buNone/>
            </a:pPr>
            <a:r>
              <a:rPr lang="en-US" sz="800" dirty="0">
                <a:solidFill>
                  <a:srgbClr val="000000"/>
                </a:solidFill>
                <a:latin typeface="Meiryo" pitchFamily="34" charset="0"/>
                <a:ea typeface="Meiryo" pitchFamily="34" charset="-122"/>
                <a:cs typeface="Meiryo" pitchFamily="34" charset="-120"/>
              </a:rPr>
              <a:t>です。やらないと決めた分は、③ フォトブースと B1F の照明に寄せています。 </a:t>
            </a:r>
            <a:endParaRPr lang="en-US" sz="800" dirty="0"/>
          </a:p>
        </p:txBody>
      </p:sp>
      <p:sp>
        <p:nvSpPr>
          <p:cNvPr id="30" name="Shape 28"/>
          <p:cNvSpPr/>
          <p:nvPr/>
        </p:nvSpPr>
        <p:spPr>
          <a:xfrm>
            <a:off x="566928" y="3865118"/>
            <a:ext cx="32004" cy="415290"/>
          </a:xfrm>
          <a:prstGeom prst="rect">
            <a:avLst/>
          </a:prstGeom>
          <a:solidFill>
            <a:srgbClr val="2F7A4B"/>
          </a:solidFill>
          <a:ln/>
        </p:spPr>
      </p:sp>
      <p:sp>
        <p:nvSpPr>
          <p:cNvPr id="31" name="Text 29"/>
          <p:cNvSpPr/>
          <p:nvPr/>
        </p:nvSpPr>
        <p:spPr>
          <a:xfrm>
            <a:off x="685800" y="3865118"/>
            <a:ext cx="4503420" cy="415290"/>
          </a:xfrm>
          <a:prstGeom prst="rect">
            <a:avLst/>
          </a:prstGeom>
          <a:noFill/>
          <a:ln/>
        </p:spPr>
        <p:txBody>
          <a:bodyPr wrap="square" lIns="0" tIns="0" rIns="0" bIns="0" rtlCol="0" anchor="t"/>
          <a:lstStyle/>
          <a:p>
            <a:pPr indent="0" marL="0">
              <a:lnSpc>
                <a:spcPct val="120000"/>
              </a:lnSpc>
              <a:buNone/>
            </a:pPr>
            <a:r>
              <a:rPr lang="en-US" sz="850" b="1" dirty="0">
                <a:solidFill>
                  <a:srgbClr val="000000"/>
                </a:solidFill>
                <a:latin typeface="Meiryo" pitchFamily="34" charset="0"/>
                <a:ea typeface="Meiryo" pitchFamily="34" charset="-122"/>
                <a:cs typeface="Meiryo" pitchFamily="34" charset="-120"/>
              </a:rPr>
              <a:t>残っている確認事項。</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①地上の販売フロアの階数（支給資料内で </a:t>
            </a:r>
            <a:pPr indent="0" marL="0">
              <a:lnSpc>
                <a:spcPct val="120000"/>
              </a:lnSpc>
              <a:buNone/>
            </a:pPr>
            <a:r>
              <a:rPr lang="en-US" sz="850" b="1" dirty="0">
                <a:solidFill>
                  <a:srgbClr val="000000"/>
                </a:solidFill>
                <a:latin typeface="Meiryo" pitchFamily="34" charset="0"/>
                <a:ea typeface="Meiryo" pitchFamily="34" charset="-122"/>
                <a:cs typeface="Meiryo" pitchFamily="34" charset="-120"/>
              </a:rPr>
              <a:t>1F と 2F の表記が揺れています</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）②保有されているサイン類の有無 ③掲出できる面・サイズ・数量。</a:t>
            </a:r>
            <a:pPr indent="0" marL="0">
              <a:lnSpc>
                <a:spcPct val="120000"/>
              </a:lnSpc>
              <a:buNone/>
            </a:pPr>
            <a:r>
              <a:rPr lang="en-US" sz="850" b="1" dirty="0">
                <a:solidFill>
                  <a:srgbClr val="2F7A4B"/>
                </a:solidFill>
                <a:latin typeface="Meiryo" pitchFamily="34" charset="0"/>
                <a:ea typeface="Meiryo" pitchFamily="34" charset="-122"/>
                <a:cs typeface="Meiryo" pitchFamily="34" charset="-120"/>
              </a:rPr>
              <a:t>［要確認］</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 </a:t>
            </a:r>
            <a:endParaRPr lang="en-US" sz="850" dirty="0"/>
          </a:p>
        </p:txBody>
      </p:sp>
      <p:sp>
        <p:nvSpPr>
          <p:cNvPr id="32" name="Shape 30"/>
          <p:cNvSpPr/>
          <p:nvPr/>
        </p:nvSpPr>
        <p:spPr>
          <a:xfrm>
            <a:off x="5472684" y="3865118"/>
            <a:ext cx="32004" cy="415290"/>
          </a:xfrm>
          <a:prstGeom prst="rect">
            <a:avLst/>
          </a:prstGeom>
          <a:solidFill>
            <a:srgbClr val="D8CFB6"/>
          </a:solidFill>
          <a:ln/>
        </p:spPr>
      </p:sp>
      <p:sp>
        <p:nvSpPr>
          <p:cNvPr id="33" name="Text 31"/>
          <p:cNvSpPr/>
          <p:nvPr/>
        </p:nvSpPr>
        <p:spPr>
          <a:xfrm>
            <a:off x="5591556" y="3865118"/>
            <a:ext cx="4503420" cy="415290"/>
          </a:xfrm>
          <a:prstGeom prst="rect">
            <a:avLst/>
          </a:prstGeom>
          <a:noFill/>
          <a:ln/>
        </p:spPr>
        <p:txBody>
          <a:bodyPr wrap="square" lIns="0" tIns="0" rIns="0" bIns="0" rtlCol="0" anchor="t"/>
          <a:lstStyle/>
          <a:p>
            <a:pPr indent="0" marL="0">
              <a:lnSpc>
                <a:spcPct val="120000"/>
              </a:lnSpc>
              <a:buNone/>
            </a:pPr>
            <a:r>
              <a:rPr lang="en-US" sz="850" b="1" dirty="0">
                <a:solidFill>
                  <a:srgbClr val="000000"/>
                </a:solidFill>
                <a:latin typeface="Meiryo" pitchFamily="34" charset="0"/>
                <a:ea typeface="Meiryo" pitchFamily="34" charset="-122"/>
                <a:cs typeface="Meiryo" pitchFamily="34" charset="-120"/>
              </a:rPr>
              <a:t>お見積りは別紙にてご提出します。</a:t>
            </a:r>
            <a:pPr indent="0" marL="0">
              <a:lnSpc>
                <a:spcPct val="120000"/>
              </a:lnSpc>
              <a:buNone/>
            </a:pPr>
            <a:r>
              <a:rPr lang="en-US" sz="850" dirty="0">
                <a:solidFill>
                  <a:srgbClr val="000000"/>
                </a:solidFill>
                <a:latin typeface="Meiryo" pitchFamily="34" charset="0"/>
                <a:ea typeface="Meiryo" pitchFamily="34" charset="-122"/>
                <a:cs typeface="Meiryo" pitchFamily="34" charset="-120"/>
              </a:rPr>
              <a:t>本書は実施内容（何をどこにどの工法で）に絞っています。 金額は仕様・数量が固まった項目から順にお出しします。 </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EMiU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2FACED LAUNCH DAY 09.11 実施計画書 ver.2（編集用）</dc:title>
  <dc:subject>PptxGenJS Presentation</dc:subject>
  <dc:creator>EMiU</dc:creator>
  <cp:lastModifiedBy>EMiU</cp:lastModifiedBy>
  <cp:revision>1</cp:revision>
  <dcterms:created xsi:type="dcterms:W3CDTF">2026-08-04T08:11:52Z</dcterms:created>
  <dcterms:modified xsi:type="dcterms:W3CDTF">2026-08-04T08:11:52Z</dcterms:modified>
</cp:coreProperties>
</file>